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283" r:id="rId3"/>
    <p:sldId id="289" r:id="rId4"/>
    <p:sldId id="284" r:id="rId5"/>
    <p:sldId id="303" r:id="rId6"/>
    <p:sldId id="285" r:id="rId7"/>
    <p:sldId id="287" r:id="rId8"/>
    <p:sldId id="288" r:id="rId9"/>
    <p:sldId id="278" r:id="rId10"/>
    <p:sldId id="295" r:id="rId11"/>
    <p:sldId id="306" r:id="rId12"/>
    <p:sldId id="308" r:id="rId13"/>
    <p:sldId id="310" r:id="rId14"/>
    <p:sldId id="309" r:id="rId15"/>
    <p:sldId id="311" r:id="rId16"/>
    <p:sldId id="312" r:id="rId17"/>
    <p:sldId id="313" r:id="rId18"/>
    <p:sldId id="314" r:id="rId19"/>
    <p:sldId id="291" r:id="rId20"/>
    <p:sldId id="272" r:id="rId21"/>
    <p:sldId id="297" r:id="rId22"/>
    <p:sldId id="299" r:id="rId23"/>
    <p:sldId id="300" r:id="rId24"/>
    <p:sldId id="304" r:id="rId25"/>
    <p:sldId id="298" r:id="rId26"/>
    <p:sldId id="301" r:id="rId27"/>
    <p:sldId id="281" r:id="rId28"/>
    <p:sldId id="302" r:id="rId29"/>
    <p:sldId id="282" r:id="rId30"/>
    <p:sldId id="292" r:id="rId31"/>
    <p:sldId id="316" r:id="rId32"/>
    <p:sldId id="317" r:id="rId33"/>
    <p:sldId id="318" r:id="rId34"/>
    <p:sldId id="320" r:id="rId35"/>
    <p:sldId id="322" r:id="rId36"/>
    <p:sldId id="32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Arial Unicode MS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9" autoAdjust="0"/>
    <p:restoredTop sz="94660"/>
  </p:normalViewPr>
  <p:slideViewPr>
    <p:cSldViewPr>
      <p:cViewPr varScale="1">
        <p:scale>
          <a:sx n="129" d="100"/>
          <a:sy n="129" d="100"/>
        </p:scale>
        <p:origin x="38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D6485EA-05B5-AB4D-1E6E-884E1CF280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76E9E2-E7DB-14D6-41A2-6E7FA08EBF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4770F75-EE48-A137-29E2-D08E7E9ECEB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B88DF9F-A15F-FEC1-003C-BF3CBF9B2B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4669119-DFBC-5BD4-D36B-8CBCD6C535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9CD7763-FA0E-A277-49E9-C900B5C59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CC66EE5-22DC-4A95-889E-BCC74AAB575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A69D016-3DC2-B80F-3C14-7944F13F12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6F115B-3958-4632-BBE6-35955E9317F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ABCF3752-0D52-7BDD-563D-C5616C91F4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E9C17DB-8E01-8DA3-CC3E-77112358F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2FEABA7-D4C2-EEEA-FFAC-0B9779D0D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914508-F961-49D8-9741-210C734B9C4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0CCFB4AF-BF8D-346F-2825-6D2DF3A2E8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0FDF05C0-8725-0941-945A-70833930EE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29BC310-F27A-D8A0-5C4F-EF95FDEA83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009BE-BD64-4CD8-B061-DEB1CF498AC0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BA46DF7F-7C3D-3274-9B0A-E43C917533A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CE0903F-A376-1808-8BE7-0A729B2C4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200375-C059-F1D2-297C-4DC5D4202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E07E7-B399-4896-91AF-29BC743AF13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6AC24915-B5B7-D9FE-B193-64A5D0969A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018EF9AA-5753-09BE-F0DD-C831F47BF8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37A375-98EA-681F-8F4A-60DC74E04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DB0C49-2B91-41CB-832B-9F93A2F0736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4FA0F8AF-910E-5919-50EB-8D983761256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BE5C4C3-2B11-DE76-4EBF-A3ABBC4A41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F813DC-C43E-BB96-1E6E-BBA750FD3A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35E73D-E5D5-4E3F-B8FE-DB8EAEF21875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1794" name="Rectangle 2">
            <a:extLst>
              <a:ext uri="{FF2B5EF4-FFF2-40B4-BE49-F238E27FC236}">
                <a16:creationId xmlns:a16="http://schemas.microsoft.com/office/drawing/2014/main" id="{48CFC0CA-BB90-3E44-4EEE-C0539460E34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657E5D6-F8CF-D985-48F3-1D51CF3E2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6D8E15-D4E2-EA02-7381-7DFE2954C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6DC164-32FD-40FA-8DD7-5620A255EEF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65890" name="Rectangle 2">
            <a:extLst>
              <a:ext uri="{FF2B5EF4-FFF2-40B4-BE49-F238E27FC236}">
                <a16:creationId xmlns:a16="http://schemas.microsoft.com/office/drawing/2014/main" id="{A7748D7F-A106-1278-7793-40D870B781C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27A052B4-D6BB-2426-64FE-7721E98DD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F299EDA-8EF9-A7EF-6ABB-248DD4D58F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25B94-FC30-4BE8-9C8F-E93A6CFB364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67938" name="Rectangle 2">
            <a:extLst>
              <a:ext uri="{FF2B5EF4-FFF2-40B4-BE49-F238E27FC236}">
                <a16:creationId xmlns:a16="http://schemas.microsoft.com/office/drawing/2014/main" id="{B1C025B7-7774-C3D8-3438-20536A8F0A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BEE4662B-7A24-4CF8-9EBC-8B7014704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20CAF4-2C2A-C899-DBC7-4FE7CAD82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A83D8-E86C-4351-A2F5-1EA29528DACC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69986" name="Rectangle 2">
            <a:extLst>
              <a:ext uri="{FF2B5EF4-FFF2-40B4-BE49-F238E27FC236}">
                <a16:creationId xmlns:a16="http://schemas.microsoft.com/office/drawing/2014/main" id="{6B20D4F8-3FF8-3E16-02E8-B647585205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7194DF9C-6F4A-450C-ECBC-856DAAE6E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AEE564-08BD-D7EB-6880-A345477CA4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2F46BF-CF06-44F7-B51E-185D3C29B13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2034" name="Rectangle 2">
            <a:extLst>
              <a:ext uri="{FF2B5EF4-FFF2-40B4-BE49-F238E27FC236}">
                <a16:creationId xmlns:a16="http://schemas.microsoft.com/office/drawing/2014/main" id="{75BAD53B-3F2C-5DBB-2C8C-F62F552E6A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DEA029E7-6FC6-3358-C7CB-E5F48B4BF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40FB19C-4DCF-4D8C-D004-CBDA73A6AC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8A064-35E8-4687-A980-3B1BEDED824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CA7848AC-DD92-F9F4-2649-EC5846292D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6CB6853-4B98-CF73-DBE7-951B69707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E57641-9719-E96B-E088-2D29426C2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F4F0A-3F80-4855-9BF1-257909BDC34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99F87C7B-E832-4C22-3671-C0C9FC7300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57C62E0-17C0-A8C2-87EE-CC1436479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2F8C13-91FD-7CD6-FBE7-194CED6B3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071AD-C663-436A-B9B8-ED2A992D4397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CCE4CD40-001F-5C7C-171D-791C1974F7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0E96092-5EA9-BE92-7A99-F02B6F3A6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F649741-C964-9FE7-B6EB-93C39EC718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5B6FC-0313-4896-96F9-C53818142769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9026" name="Rectangle 2">
            <a:extLst>
              <a:ext uri="{FF2B5EF4-FFF2-40B4-BE49-F238E27FC236}">
                <a16:creationId xmlns:a16="http://schemas.microsoft.com/office/drawing/2014/main" id="{90428DA6-3A7F-E22F-02F9-B75438AD8F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6CB8234A-8C0F-A802-DECD-ED4E5933D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7660DF3-CE34-2670-4A97-4B20CF7B04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0B2A9-8DEB-4276-B9D3-9187868C4283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A8CC5C6C-203D-AFBD-146A-6A285D293E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8B6429FB-D6BE-88E1-C859-35503BA827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6BBA37-BA2A-E3C4-3E20-FB36B91B6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92DF9-8B30-4BC5-B607-CB0F93E4E3B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B451B28D-87BE-81E6-A315-775EE54EE4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C987B7CB-27C8-9562-689D-29F73B5CE8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CABFC5D-4680-B999-C1BE-AFBAEC90BF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9E41F-F79A-424E-AE92-5D847950445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A0AF8665-7DDF-3AAC-DEE7-1EC79237FE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EC3FFBE6-AE45-3576-4D45-581D1BF742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E7D9D4-65FE-F187-57B1-91EE309A3A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E14D9F-DB95-4CF7-B050-8121B2B8671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0220802C-EB07-D3B8-CDDE-1F7FDA7436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F328E521-1118-3CD6-E167-EC8F771E3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AE6C6C7-8FA7-B8B6-0304-AC85265232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7EA84-380D-46A8-8956-1AEFE03F3BD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49D874D6-3F54-E3FA-ED68-E3C2A14F427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BB111E3-2F97-537A-EE22-F81266B283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62419D4-77A4-668F-4376-A02A9A90A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40F94-00A6-41A2-81B5-976EC99886AB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5093C110-B3DC-11F3-F1B2-B2A9A4ED57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413FB5E-2F70-4654-52DB-A744B41A40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568A247-C470-56B6-F551-663CD50EB6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C17AE-FFBE-4702-A8F3-84CE0CE9C57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760D97BD-FA3A-1871-5F3E-9CFB221339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D9AE3997-6DEE-739F-7BD7-65B10C5DD3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DB960E-6371-B293-2F27-B725742AAD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E45FE-3A65-4BF2-95E0-515178B578F8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F57D0CD-E251-3F4C-83FD-3BDDA18196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CD31483-05A2-C6A9-BE10-D29518640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1AB323-3321-DB39-21E7-DD5EDD2C5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733BA-5178-4EC5-8AEC-744529157E5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55C23471-082F-EFCD-C6EC-DF571A69C0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B66CF41-A0B7-ECAC-5B1F-E5B5BA842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9E0F33-7F6A-48F4-45F0-5981EAF574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16AD4-3B36-4BB5-8CCA-399FF982C062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470C12BE-A6FB-B6EA-254B-3057775238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2EE0183-A29E-97C9-F2AA-993FE8CEC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B0467AC-868A-861E-B60C-FA998B6FDA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C08F6-B1B0-4085-BD3F-2F0C99B4FFC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76130" name="Rectangle 2">
            <a:extLst>
              <a:ext uri="{FF2B5EF4-FFF2-40B4-BE49-F238E27FC236}">
                <a16:creationId xmlns:a16="http://schemas.microsoft.com/office/drawing/2014/main" id="{C5FD22C3-1EC5-3114-CCBC-CFBB288258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8F760EB2-8D49-20C3-5E51-6598E7FCD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5DE795-3D6B-EC37-5554-6981D2730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29BA0-6FF7-48F3-B963-59261D1D62DF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78178" name="Rectangle 2">
            <a:extLst>
              <a:ext uri="{FF2B5EF4-FFF2-40B4-BE49-F238E27FC236}">
                <a16:creationId xmlns:a16="http://schemas.microsoft.com/office/drawing/2014/main" id="{D0C529CE-B99F-3C9C-61CB-2ED08E7777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ED2855AD-9EA2-E418-66F3-82E0F451E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AA37F8-B07E-60FF-47FB-BBD7CF793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3AC80A-E54E-48EE-8B6D-1A472A23DC8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0C7DA567-43DD-65E3-D5EC-4E4F10FA26F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>
            <a:extLst>
              <a:ext uri="{FF2B5EF4-FFF2-40B4-BE49-F238E27FC236}">
                <a16:creationId xmlns:a16="http://schemas.microsoft.com/office/drawing/2014/main" id="{C36B24B2-3CC4-D71F-F760-ED016CCE5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F5EE9E-BCCD-294A-B135-B86EB5B4C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AF835-E448-4A83-BC50-C054767110A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84322" name="Rectangle 2">
            <a:extLst>
              <a:ext uri="{FF2B5EF4-FFF2-40B4-BE49-F238E27FC236}">
                <a16:creationId xmlns:a16="http://schemas.microsoft.com/office/drawing/2014/main" id="{0174238E-F4DB-ADF9-4573-27B1EDA8D8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8D952CB2-B355-6797-AAC9-B33EBFAE2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A3AFCE-71EC-6EDC-A1BB-75F67E8BB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5850E8-B0E9-4822-A3EE-2E65B10A1479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88418" name="Rectangle 2">
            <a:extLst>
              <a:ext uri="{FF2B5EF4-FFF2-40B4-BE49-F238E27FC236}">
                <a16:creationId xmlns:a16="http://schemas.microsoft.com/office/drawing/2014/main" id="{A849A8DD-18B9-EC68-C4E1-261E0509716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B5778076-18FE-9D5B-8354-01774B83A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8722DFC-2F02-6FEE-D05B-1A31AD1324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039BD-1DC8-4C17-8563-DE1C4185E38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92514" name="Rectangle 2">
            <a:extLst>
              <a:ext uri="{FF2B5EF4-FFF2-40B4-BE49-F238E27FC236}">
                <a16:creationId xmlns:a16="http://schemas.microsoft.com/office/drawing/2014/main" id="{D405B511-9264-5F6A-5E4F-A27381B24F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24FC7B22-71AC-E0DA-FEF2-9749AD6F0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7643ED-6471-88C8-B48F-5CE880AEA0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11590-44A9-4E44-9668-8ABF4BF9007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B847D3AF-1BFA-811E-1050-85B06169828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304D49F-39AF-EA3A-ACE3-BDBDB0BA0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90E3CE1-A9F8-1639-F1B4-7E2AF1B91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69229-7827-4F4F-B492-6B2BCCB3071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C30C8206-7E09-3294-EF3D-89D697319A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AA08EB86-88F3-13B5-7547-74685A3CD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C1D823D-6044-224F-6180-DA97962A22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19794-B01C-47B9-B96A-246C4317FC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BE67D0F9-4CAE-B8D3-2D4E-32F23E186A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2C27494A-E36B-51D8-4642-75374C3FB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40D6E8-65F7-61F5-FE08-8474A6F4DA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37912-592C-4C97-A678-1C4746EFBD6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DDF73358-AE27-70E2-E38C-6391D584EE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8A0BD0B-B902-1F20-8F9B-697A70279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4D2FD9-EDF9-EE4A-3CB0-E34F8486E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5912B0-98E4-4580-9B82-401BFFDFD184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C0357DE0-7A9D-A34C-E967-B841287C33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EB3F6DDC-2FAA-27E0-DD32-63C7CADD2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ECC2A2-3011-7B35-0F0A-1B929F9040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21AB6-0A98-47F7-90C9-0EB2F423B53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B2D0846-E7C8-A42B-B04D-84876BD2412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6279C5EB-ACBA-CB3B-C9A0-21D47E13FE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>
            <a:extLst>
              <a:ext uri="{FF2B5EF4-FFF2-40B4-BE49-F238E27FC236}">
                <a16:creationId xmlns:a16="http://schemas.microsoft.com/office/drawing/2014/main" id="{9AF4BF3F-C2B1-A716-A227-CD25DBCC85B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7171" name="Rectangle 3">
              <a:extLst>
                <a:ext uri="{FF2B5EF4-FFF2-40B4-BE49-F238E27FC236}">
                  <a16:creationId xmlns:a16="http://schemas.microsoft.com/office/drawing/2014/main" id="{95ED5E9F-9931-25D7-EE35-F5821254A5CC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2" name="Rectangle 4">
              <a:extLst>
                <a:ext uri="{FF2B5EF4-FFF2-40B4-BE49-F238E27FC236}">
                  <a16:creationId xmlns:a16="http://schemas.microsoft.com/office/drawing/2014/main" id="{BDDB959B-EEDE-01AA-28D4-3A707B6E9C6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3" name="Rectangle 5">
              <a:extLst>
                <a:ext uri="{FF2B5EF4-FFF2-40B4-BE49-F238E27FC236}">
                  <a16:creationId xmlns:a16="http://schemas.microsoft.com/office/drawing/2014/main" id="{286D7B4B-7F0C-3B01-A790-20DDB3D3474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4" name="Rectangle 6">
              <a:extLst>
                <a:ext uri="{FF2B5EF4-FFF2-40B4-BE49-F238E27FC236}">
                  <a16:creationId xmlns:a16="http://schemas.microsoft.com/office/drawing/2014/main" id="{994EE735-264C-CB68-1DCA-8165AA396B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5" name="Rectangle 7">
              <a:extLst>
                <a:ext uri="{FF2B5EF4-FFF2-40B4-BE49-F238E27FC236}">
                  <a16:creationId xmlns:a16="http://schemas.microsoft.com/office/drawing/2014/main" id="{848A2872-C3D9-F581-B398-54CFEBE3D96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6" name="Rectangle 8">
              <a:extLst>
                <a:ext uri="{FF2B5EF4-FFF2-40B4-BE49-F238E27FC236}">
                  <a16:creationId xmlns:a16="http://schemas.microsoft.com/office/drawing/2014/main" id="{0F45242B-9AAD-873D-551E-EC527C8250BD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7" name="Rectangle 9">
              <a:extLst>
                <a:ext uri="{FF2B5EF4-FFF2-40B4-BE49-F238E27FC236}">
                  <a16:creationId xmlns:a16="http://schemas.microsoft.com/office/drawing/2014/main" id="{4912ADAE-17B4-A957-CC03-C12F74CC1280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8" name="Rectangle 10">
              <a:extLst>
                <a:ext uri="{FF2B5EF4-FFF2-40B4-BE49-F238E27FC236}">
                  <a16:creationId xmlns:a16="http://schemas.microsoft.com/office/drawing/2014/main" id="{9431D296-54B6-6F33-B481-2F2F282ADC7E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9" name="Rectangle 11">
              <a:extLst>
                <a:ext uri="{FF2B5EF4-FFF2-40B4-BE49-F238E27FC236}">
                  <a16:creationId xmlns:a16="http://schemas.microsoft.com/office/drawing/2014/main" id="{6CF7F8D7-7515-287B-D94C-E64BDE4F3E6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0" name="Rectangle 12">
              <a:extLst>
                <a:ext uri="{FF2B5EF4-FFF2-40B4-BE49-F238E27FC236}">
                  <a16:creationId xmlns:a16="http://schemas.microsoft.com/office/drawing/2014/main" id="{E4335B87-6779-A1D5-C945-C966E54019A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1" name="Rectangle 13">
              <a:extLst>
                <a:ext uri="{FF2B5EF4-FFF2-40B4-BE49-F238E27FC236}">
                  <a16:creationId xmlns:a16="http://schemas.microsoft.com/office/drawing/2014/main" id="{8EE4B9BE-45E9-46B8-4CA8-AC56BEFDEABA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2" name="Rectangle 14">
              <a:extLst>
                <a:ext uri="{FF2B5EF4-FFF2-40B4-BE49-F238E27FC236}">
                  <a16:creationId xmlns:a16="http://schemas.microsoft.com/office/drawing/2014/main" id="{80B81571-D6DD-883D-333E-BBF352D4FF24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3" name="Rectangle 15">
              <a:extLst>
                <a:ext uri="{FF2B5EF4-FFF2-40B4-BE49-F238E27FC236}">
                  <a16:creationId xmlns:a16="http://schemas.microsoft.com/office/drawing/2014/main" id="{8AAF0439-D373-E316-7822-8F7DB0092D0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4" name="Rectangle 16">
              <a:extLst>
                <a:ext uri="{FF2B5EF4-FFF2-40B4-BE49-F238E27FC236}">
                  <a16:creationId xmlns:a16="http://schemas.microsoft.com/office/drawing/2014/main" id="{4F227A7A-E537-20E2-C93B-720C263E252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5" name="Rectangle 17">
              <a:extLst>
                <a:ext uri="{FF2B5EF4-FFF2-40B4-BE49-F238E27FC236}">
                  <a16:creationId xmlns:a16="http://schemas.microsoft.com/office/drawing/2014/main" id="{28EE8A90-BF2E-64F5-DDBA-AFC1C08C586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6" name="Rectangle 18">
              <a:extLst>
                <a:ext uri="{FF2B5EF4-FFF2-40B4-BE49-F238E27FC236}">
                  <a16:creationId xmlns:a16="http://schemas.microsoft.com/office/drawing/2014/main" id="{6B933E76-EA7D-9DB2-D5DE-0CCF7079AA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7" name="Rectangle 19">
              <a:extLst>
                <a:ext uri="{FF2B5EF4-FFF2-40B4-BE49-F238E27FC236}">
                  <a16:creationId xmlns:a16="http://schemas.microsoft.com/office/drawing/2014/main" id="{2CEAAA7B-B56B-7B32-77FD-C2C59701A87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8" name="Rectangle 20">
              <a:extLst>
                <a:ext uri="{FF2B5EF4-FFF2-40B4-BE49-F238E27FC236}">
                  <a16:creationId xmlns:a16="http://schemas.microsoft.com/office/drawing/2014/main" id="{A3845AA0-5F4E-66B4-5823-2E0D3DB365D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Rectangle 21">
              <a:extLst>
                <a:ext uri="{FF2B5EF4-FFF2-40B4-BE49-F238E27FC236}">
                  <a16:creationId xmlns:a16="http://schemas.microsoft.com/office/drawing/2014/main" id="{7A85961B-61CD-A31A-C844-65BE3613F0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0" name="Freeform 22">
              <a:extLst>
                <a:ext uri="{FF2B5EF4-FFF2-40B4-BE49-F238E27FC236}">
                  <a16:creationId xmlns:a16="http://schemas.microsoft.com/office/drawing/2014/main" id="{73E79CD5-97D5-887D-2363-E23D0317D46A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91" name="Freeform 23">
              <a:extLst>
                <a:ext uri="{FF2B5EF4-FFF2-40B4-BE49-F238E27FC236}">
                  <a16:creationId xmlns:a16="http://schemas.microsoft.com/office/drawing/2014/main" id="{3ACE7BAA-BF5D-5817-D207-AA833B81526B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192" name="Rectangle 24">
            <a:extLst>
              <a:ext uri="{FF2B5EF4-FFF2-40B4-BE49-F238E27FC236}">
                <a16:creationId xmlns:a16="http://schemas.microsoft.com/office/drawing/2014/main" id="{C00FBD0A-23BB-78CB-9338-5ECB75BDB09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193" name="Rectangle 25">
            <a:extLst>
              <a:ext uri="{FF2B5EF4-FFF2-40B4-BE49-F238E27FC236}">
                <a16:creationId xmlns:a16="http://schemas.microsoft.com/office/drawing/2014/main" id="{26791536-7BE9-340D-D5CC-D3ACADDF5E7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194" name="Rectangle 26">
            <a:extLst>
              <a:ext uri="{FF2B5EF4-FFF2-40B4-BE49-F238E27FC236}">
                <a16:creationId xmlns:a16="http://schemas.microsoft.com/office/drawing/2014/main" id="{297B022C-2100-A37D-4DD2-50929FE03C5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95" name="Rectangle 27">
            <a:extLst>
              <a:ext uri="{FF2B5EF4-FFF2-40B4-BE49-F238E27FC236}">
                <a16:creationId xmlns:a16="http://schemas.microsoft.com/office/drawing/2014/main" id="{86722DC2-1237-4F63-6EE3-80C8F4D237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196" name="Rectangle 28">
            <a:extLst>
              <a:ext uri="{FF2B5EF4-FFF2-40B4-BE49-F238E27FC236}">
                <a16:creationId xmlns:a16="http://schemas.microsoft.com/office/drawing/2014/main" id="{38D39D1F-9228-262B-B680-AE2E52CD74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E9D920-D1D2-416E-88DC-F09B5BFB5D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CAE92-3C9A-E82D-5EFA-BF034FA1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4152BA-2D42-7882-1A89-D964B9C44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93E45-6B0E-2222-6E81-C7912C1598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1ABEC-360E-B84E-3007-BAEA06AC19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B1A6A5-5DD9-4308-803F-2B436642F2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6B67CE-9C88-B19B-E9A1-88B8F877CEF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1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6A8DD-CA37-2925-D58F-EED68CA2A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EB2E9-6180-F8A1-C415-2E9B9E772E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80D16-69D9-C8AF-DD09-E068B5EC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E164D-35ED-7A76-EB5B-B1787E6E2F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F061D3-DF02-4592-99B6-E5765EFD37F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2DE4CB-29C0-6C8D-DD9E-9CA1960CAF9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5758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6A20-EB30-F51D-6275-F635C4C8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3551A-24EB-2F9C-565A-CA29E453E31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2EFF0A66-8271-5E99-7194-7F4CA11B1FA2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64063-07F0-1550-55DA-5B0F76FB4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3A817-A841-ADE5-1FD4-74F8EB218B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1D6F182-AF87-4CD7-964A-9E9C614626B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FA1ECD-16C9-4A18-3DFA-809B93AC86B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0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EEDA-607D-259D-BF6F-2D9E83C18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FB3A2B14-A4D3-7247-27B3-156C98A8699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698BB-4186-D486-F078-E8CD5D15A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993A3-0989-6D33-7599-10E009D358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36120-BF45-C475-89A6-AE7B5EA9B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9BF4132-26F4-44D9-9A66-7F44CA785D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2F819E-714C-1971-3233-19EB6054EB8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43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A6F54-770E-CFE1-8973-28D23C2A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F6587-31EA-7AA6-53E6-9972230ED4D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A8B96796-AF03-6CF9-F6B5-4A77950017DA}"/>
              </a:ext>
            </a:extLst>
          </p:cNvPr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8DCB9-C960-6A02-DDDA-81C27D588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AB9FF-1651-C2E9-BE9B-3DA6C61753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F06A026-3E16-49D5-B0E1-D63327FB9C0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46BB97-B489-D297-530D-CC910B7479A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2AC6-CA84-939A-A5F9-5788B2055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52F11F82-F6E0-D8A6-1665-564C30016706}"/>
              </a:ext>
            </a:extLst>
          </p:cNvPr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ABA60-6DCF-8151-26D7-78EA1B807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5084F-9935-3801-8D30-13EF5F9094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7480F-FD72-7F0A-7E17-AE2D39658E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89A0989-CC65-4490-A12B-97F0894B60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3A9C3-A2CC-822E-946B-AB241709F1C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28B26-A0F4-A947-0A8C-9B6996AF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A8049-5142-35E2-3518-B8A141584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BDD02A-3545-22DC-ABE8-520D51E622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79864-6945-5D80-7633-61ADFE7B6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220D01-E37B-4CB1-9256-3148F4EC26D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1A8A1C9-A614-534B-B2F7-34B617C3EE3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24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1ED8-2FF8-14FB-247F-93EEB2DD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ED735-1029-D5D8-5BFF-7615020F26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D333C-EB92-2966-FEB2-252AFF5AA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30526-EB33-EC85-7F08-1C5BB34E8C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84B20C-E837-4512-A6C5-51DB160D93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B4B856-B9D5-76B2-3BE2-099908478BA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61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28C20-EFC4-1818-8244-1094761F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1CAC9-755A-E9A8-7EF5-67085AA59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F7DC4-E7F9-E057-E58C-A167EE5F0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F47F4-8A8A-F1B6-22E5-2CAAC9D9AD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8DCB9-266D-D40A-F289-614082874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E485DB-728C-4792-8ED1-E582A5DA35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33C81-C9BB-DE54-BE10-F16DCE9C06B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1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4828B-1D9D-9A3A-D18F-4DBE2292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6013E-329F-65B7-7351-97B12C435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D1F19-CBCB-07BC-18DA-4805B98D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0F2DAC-E2B9-E667-092B-3B91C96F45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075DF3-A6A6-49AF-E0F1-35ECBCEA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1FB678-7908-B729-58D1-8054002AE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622B6F-0E15-CEAE-A959-4428ABB43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BB45E9-3F87-4D62-9BC2-F7029526EB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5EA5AB-94C8-B84B-0D97-14EC517AE40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8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780B-C01F-78E1-BE7B-9556A665A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16B55-984A-B1E0-00B3-AE232DC2D6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997F65-3302-8ADA-55BA-621C023A0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3BE9F9-C70C-4C38-B7F4-6B5D20D3A4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E17B4-917F-21DE-E93E-40E9037DC7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6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BADBEF-0F12-E5C4-F0E2-44698A951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1005E6-2F83-C541-6ACE-3A6B20ECCB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B007F0-111C-4428-B2E0-C14EEA747A0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70A4B-E91A-2209-0A97-7889D889F9F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25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10036-3F08-D2A4-119C-F8469527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1307-2681-EF1B-19EF-84AE5C677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B6ADC-1D4E-95A3-BF47-EE1F2D6FA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AE496-BC03-BDB4-C514-D396A9113A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273A-25AD-2FEB-79EF-95AE9EB91B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249A8A-BC20-4DDB-82ED-66F4B2D3F2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F03172-9E27-88EB-66EE-555AF1F686E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24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5B92E-3276-2212-F09E-DD9F8065C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C7F84-63B6-86FC-2522-88BECA199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DC287-2FD9-1896-35F6-2D349EA86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157C7-4472-51BB-B030-594BB115EA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89C2-88E9-250D-AD62-36068BBC35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4170B77-A6B0-4445-87F8-D56DEAEE61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06FFE-34F8-0F12-17C7-9017A69CDA4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80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C18970DA-A858-7298-2A71-BA492E09A7E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>
              <a:extLst>
                <a:ext uri="{FF2B5EF4-FFF2-40B4-BE49-F238E27FC236}">
                  <a16:creationId xmlns:a16="http://schemas.microsoft.com/office/drawing/2014/main" id="{FA3F0404-C89A-ACD2-8E03-7C41764E937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8" name="Rectangle 4">
              <a:extLst>
                <a:ext uri="{FF2B5EF4-FFF2-40B4-BE49-F238E27FC236}">
                  <a16:creationId xmlns:a16="http://schemas.microsoft.com/office/drawing/2014/main" id="{ACEB032F-8E6E-08AA-7792-D29646E425A9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Rectangle 5">
              <a:extLst>
                <a:ext uri="{FF2B5EF4-FFF2-40B4-BE49-F238E27FC236}">
                  <a16:creationId xmlns:a16="http://schemas.microsoft.com/office/drawing/2014/main" id="{FD091BBA-24EA-ABAD-288D-529CD4082488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" name="Rectangle 6">
              <a:extLst>
                <a:ext uri="{FF2B5EF4-FFF2-40B4-BE49-F238E27FC236}">
                  <a16:creationId xmlns:a16="http://schemas.microsoft.com/office/drawing/2014/main" id="{7319FC23-4D0E-A45F-9708-B675E397C606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1" name="Rectangle 7">
              <a:extLst>
                <a:ext uri="{FF2B5EF4-FFF2-40B4-BE49-F238E27FC236}">
                  <a16:creationId xmlns:a16="http://schemas.microsoft.com/office/drawing/2014/main" id="{0DFD3A03-93ED-7BDD-216D-358C0E264FA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2" name="Rectangle 8">
              <a:extLst>
                <a:ext uri="{FF2B5EF4-FFF2-40B4-BE49-F238E27FC236}">
                  <a16:creationId xmlns:a16="http://schemas.microsoft.com/office/drawing/2014/main" id="{7A74F3D3-BCE8-BAD3-417C-13020B14A46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3" name="Rectangle 9">
              <a:extLst>
                <a:ext uri="{FF2B5EF4-FFF2-40B4-BE49-F238E27FC236}">
                  <a16:creationId xmlns:a16="http://schemas.microsoft.com/office/drawing/2014/main" id="{660E5068-B5F8-D3AA-8D58-B095F98797B3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4" name="Rectangle 10">
              <a:extLst>
                <a:ext uri="{FF2B5EF4-FFF2-40B4-BE49-F238E27FC236}">
                  <a16:creationId xmlns:a16="http://schemas.microsoft.com/office/drawing/2014/main" id="{D66DB2FC-52E6-4E8F-81F7-3C3E30A3EA2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5" name="Rectangle 11">
              <a:extLst>
                <a:ext uri="{FF2B5EF4-FFF2-40B4-BE49-F238E27FC236}">
                  <a16:creationId xmlns:a16="http://schemas.microsoft.com/office/drawing/2014/main" id="{4E3D4368-DAAF-7B84-50FB-6A4E92B2DE1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6" name="Rectangle 12">
              <a:extLst>
                <a:ext uri="{FF2B5EF4-FFF2-40B4-BE49-F238E27FC236}">
                  <a16:creationId xmlns:a16="http://schemas.microsoft.com/office/drawing/2014/main" id="{C9395609-349D-CC56-C803-4308D70B782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7" name="Rectangle 13">
              <a:extLst>
                <a:ext uri="{FF2B5EF4-FFF2-40B4-BE49-F238E27FC236}">
                  <a16:creationId xmlns:a16="http://schemas.microsoft.com/office/drawing/2014/main" id="{0621F7F5-87DB-BE99-12EA-CCB6A73AB382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8" name="Rectangle 14">
              <a:extLst>
                <a:ext uri="{FF2B5EF4-FFF2-40B4-BE49-F238E27FC236}">
                  <a16:creationId xmlns:a16="http://schemas.microsoft.com/office/drawing/2014/main" id="{7B93A5CA-DAA6-C6E2-5921-E61E1EC06DD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9" name="Rectangle 15">
              <a:extLst>
                <a:ext uri="{FF2B5EF4-FFF2-40B4-BE49-F238E27FC236}">
                  <a16:creationId xmlns:a16="http://schemas.microsoft.com/office/drawing/2014/main" id="{CDC00064-1DFC-2DB3-A0A6-A9AEF6E158F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0" name="Rectangle 16">
              <a:extLst>
                <a:ext uri="{FF2B5EF4-FFF2-40B4-BE49-F238E27FC236}">
                  <a16:creationId xmlns:a16="http://schemas.microsoft.com/office/drawing/2014/main" id="{97C0943E-45D3-1397-6499-E5FF62256F9B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1" name="Rectangle 17">
              <a:extLst>
                <a:ext uri="{FF2B5EF4-FFF2-40B4-BE49-F238E27FC236}">
                  <a16:creationId xmlns:a16="http://schemas.microsoft.com/office/drawing/2014/main" id="{8E17D412-7D89-DFBC-D19F-403CA3BC38B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Rectangle 18">
              <a:extLst>
                <a:ext uri="{FF2B5EF4-FFF2-40B4-BE49-F238E27FC236}">
                  <a16:creationId xmlns:a16="http://schemas.microsoft.com/office/drawing/2014/main" id="{7A57190E-DA31-B9BC-351A-6B0894900B0F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3" name="Rectangle 19">
              <a:extLst>
                <a:ext uri="{FF2B5EF4-FFF2-40B4-BE49-F238E27FC236}">
                  <a16:creationId xmlns:a16="http://schemas.microsoft.com/office/drawing/2014/main" id="{D9BC5658-C477-1CA7-E70D-E08EF60671B5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4" name="Rectangle 20">
              <a:extLst>
                <a:ext uri="{FF2B5EF4-FFF2-40B4-BE49-F238E27FC236}">
                  <a16:creationId xmlns:a16="http://schemas.microsoft.com/office/drawing/2014/main" id="{50586227-73D4-0732-0650-05BEC6056B91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Rectangle 21">
              <a:extLst>
                <a:ext uri="{FF2B5EF4-FFF2-40B4-BE49-F238E27FC236}">
                  <a16:creationId xmlns:a16="http://schemas.microsoft.com/office/drawing/2014/main" id="{41DBFC85-36C0-47FF-93AE-359A2BB8CC47}"/>
                </a:ext>
              </a:extLst>
            </p:cNvPr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6" name="Freeform 22">
              <a:extLst>
                <a:ext uri="{FF2B5EF4-FFF2-40B4-BE49-F238E27FC236}">
                  <a16:creationId xmlns:a16="http://schemas.microsoft.com/office/drawing/2014/main" id="{E0FBEC33-C6F3-4193-0A5F-8810E497FFDF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67" name="Freeform 23">
              <a:extLst>
                <a:ext uri="{FF2B5EF4-FFF2-40B4-BE49-F238E27FC236}">
                  <a16:creationId xmlns:a16="http://schemas.microsoft.com/office/drawing/2014/main" id="{F563B462-1560-EFEB-364B-821592F0C86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68" name="Rectangle 24">
            <a:extLst>
              <a:ext uri="{FF2B5EF4-FFF2-40B4-BE49-F238E27FC236}">
                <a16:creationId xmlns:a16="http://schemas.microsoft.com/office/drawing/2014/main" id="{8A449F6A-F3FD-36B6-23A6-25ED1028E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69" name="Rectangle 25">
            <a:extLst>
              <a:ext uri="{FF2B5EF4-FFF2-40B4-BE49-F238E27FC236}">
                <a16:creationId xmlns:a16="http://schemas.microsoft.com/office/drawing/2014/main" id="{24619B2C-24AB-4828-A7AB-FF9D7CA9D7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70" name="Rectangle 26">
            <a:extLst>
              <a:ext uri="{FF2B5EF4-FFF2-40B4-BE49-F238E27FC236}">
                <a16:creationId xmlns:a16="http://schemas.microsoft.com/office/drawing/2014/main" id="{B10850EF-B70E-6B4B-8022-60066EE4B3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6171" name="Rectangle 27">
            <a:extLst>
              <a:ext uri="{FF2B5EF4-FFF2-40B4-BE49-F238E27FC236}">
                <a16:creationId xmlns:a16="http://schemas.microsoft.com/office/drawing/2014/main" id="{01561FED-1F3B-08BA-3B54-CEE9DAB973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9C009A8-E3F0-434B-BE29-8A53054407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72" name="Rectangle 28">
            <a:extLst>
              <a:ext uri="{FF2B5EF4-FFF2-40B4-BE49-F238E27FC236}">
                <a16:creationId xmlns:a16="http://schemas.microsoft.com/office/drawing/2014/main" id="{0D406821-DAEB-68CE-35B2-3D812EC91D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33D8F2A-FBBC-430A-B13C-375CF2652B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38600" y="1600200"/>
            <a:ext cx="4419600" cy="1828800"/>
          </a:xfrm>
        </p:spPr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Jane Eyre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EF2C46D-08F8-4CCA-B239-66A3DFE41E9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95800" y="3048000"/>
            <a:ext cx="3581400" cy="1752600"/>
          </a:xfrm>
        </p:spPr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By </a:t>
            </a:r>
          </a:p>
          <a:p>
            <a:r>
              <a:rPr lang="en-US" altLang="en-US">
                <a:latin typeface="Super Delicious BTN" pitchFamily="34" charset="0"/>
              </a:rPr>
              <a:t>Charlote Bronte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D3B2E144-555F-CB29-DD77-F67511E9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8036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FBFFAC15-A4A8-A935-BE21-F30E3A2AC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Key Facts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7F5FD00-B1D1-1878-0082-B5685A6A9B4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/>
          <a:p>
            <a:r>
              <a:rPr lang="en-US" altLang="en-US" sz="2800"/>
              <a:t>All events are told in the past from Jane’s point of view.</a:t>
            </a:r>
          </a:p>
          <a:p>
            <a:r>
              <a:rPr lang="en-US" altLang="en-US" sz="2800"/>
              <a:t>The setting is early 19</a:t>
            </a:r>
            <a:r>
              <a:rPr lang="en-US" altLang="en-US" sz="2800" baseline="30000"/>
              <a:t>th</a:t>
            </a:r>
            <a:r>
              <a:rPr lang="en-US" altLang="en-US" sz="2800"/>
              <a:t> Century England.</a:t>
            </a:r>
          </a:p>
          <a:p>
            <a:r>
              <a:rPr lang="en-US" altLang="en-US" sz="2800" i="1"/>
              <a:t>Jane Eyre</a:t>
            </a:r>
            <a:r>
              <a:rPr lang="en-US" altLang="en-US" sz="2800"/>
              <a:t> is classified as both a Gothic and a Romantic novel.</a:t>
            </a:r>
            <a:endParaRPr lang="en-US" altLang="en-US" sz="2800" i="1"/>
          </a:p>
          <a:p>
            <a:endParaRPr lang="en-US" altLang="en-US" sz="2800"/>
          </a:p>
        </p:txBody>
      </p:sp>
      <p:pic>
        <p:nvPicPr>
          <p:cNvPr id="123908" name="Picture 4">
            <a:extLst>
              <a:ext uri="{FF2B5EF4-FFF2-40B4-BE49-F238E27FC236}">
                <a16:creationId xmlns:a16="http://schemas.microsoft.com/office/drawing/2014/main" id="{D6B13BBB-EF0C-2D62-7B32-3140CD36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9"/>
          <a:stretch>
            <a:fillRect/>
          </a:stretch>
        </p:blipFill>
        <p:spPr bwMode="auto">
          <a:xfrm>
            <a:off x="4648200" y="1981200"/>
            <a:ext cx="426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CC4132CA-8D21-2CC4-FDAD-4D43DB459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019800" cy="1139825"/>
          </a:xfrm>
        </p:spPr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Jane Eyre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88004BA2-E4C9-3DD6-F024-C00BF55A0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5334000" cy="4683125"/>
          </a:xfrm>
        </p:spPr>
        <p:txBody>
          <a:bodyPr/>
          <a:lstStyle/>
          <a:p>
            <a:r>
              <a:rPr lang="en-US" altLang="en-US" sz="2800"/>
              <a:t>Our protagonist</a:t>
            </a:r>
          </a:p>
          <a:p>
            <a:r>
              <a:rPr lang="en-US" altLang="en-US" sz="2800"/>
              <a:t>Orphaned as a child</a:t>
            </a:r>
          </a:p>
          <a:p>
            <a:r>
              <a:rPr lang="en-US" altLang="en-US" sz="2800"/>
              <a:t>Becomes governess at Thornfield</a:t>
            </a:r>
          </a:p>
          <a:p>
            <a:r>
              <a:rPr lang="en-US" altLang="en-US" sz="2800"/>
              <a:t>A feisty young child, who grows into a strong woman.</a:t>
            </a:r>
          </a:p>
          <a:p>
            <a:r>
              <a:rPr lang="en-US" altLang="en-US" sz="2800"/>
              <a:t>Embodies the English working-class woman.</a:t>
            </a:r>
          </a:p>
          <a:p>
            <a:r>
              <a:rPr lang="en-US" altLang="en-US" sz="2800"/>
              <a:t>Will marry . . . . ?</a:t>
            </a:r>
          </a:p>
          <a:p>
            <a:endParaRPr lang="en-US" altLang="en-US" sz="2800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151565" name="Picture 13">
            <a:extLst>
              <a:ext uri="{FF2B5EF4-FFF2-40B4-BE49-F238E27FC236}">
                <a16:creationId xmlns:a16="http://schemas.microsoft.com/office/drawing/2014/main" id="{F7E53CC2-7E20-152F-CDD8-DCA724D7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0" t="6264" r="20000" b="11731"/>
          <a:stretch>
            <a:fillRect/>
          </a:stretch>
        </p:blipFill>
        <p:spPr bwMode="auto">
          <a:xfrm>
            <a:off x="6629400" y="304800"/>
            <a:ext cx="21240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3" name="Picture 11">
            <a:extLst>
              <a:ext uri="{FF2B5EF4-FFF2-40B4-BE49-F238E27FC236}">
                <a16:creationId xmlns:a16="http://schemas.microsoft.com/office/drawing/2014/main" id="{891CA789-AC3A-F48F-D681-6942A843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4" r="26945"/>
          <a:stretch>
            <a:fillRect/>
          </a:stretch>
        </p:blipFill>
        <p:spPr bwMode="auto">
          <a:xfrm>
            <a:off x="5334000" y="1676400"/>
            <a:ext cx="16764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7" name="Picture 15">
            <a:extLst>
              <a:ext uri="{FF2B5EF4-FFF2-40B4-BE49-F238E27FC236}">
                <a16:creationId xmlns:a16="http://schemas.microsoft.com/office/drawing/2014/main" id="{47F73140-EA29-2B9D-1A90-355A992C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/>
          <a:stretch>
            <a:fillRect/>
          </a:stretch>
        </p:blipFill>
        <p:spPr bwMode="auto">
          <a:xfrm>
            <a:off x="5410200" y="3810000"/>
            <a:ext cx="3276600" cy="27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>
            <a:extLst>
              <a:ext uri="{FF2B5EF4-FFF2-40B4-BE49-F238E27FC236}">
                <a16:creationId xmlns:a16="http://schemas.microsoft.com/office/drawing/2014/main" id="{31EEB3DF-3C44-ACF4-CAA4-35F40F26F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477000" cy="1139825"/>
          </a:xfrm>
        </p:spPr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Edward Rochester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E7D907C6-A911-C4B3-AC4A-64F31CA87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6400" cy="4530725"/>
          </a:xfrm>
        </p:spPr>
        <p:txBody>
          <a:bodyPr/>
          <a:lstStyle/>
          <a:p>
            <a:r>
              <a:rPr lang="en-US" altLang="en-US"/>
              <a:t>Jane’s boss at Thornfield</a:t>
            </a:r>
          </a:p>
          <a:p>
            <a:r>
              <a:rPr lang="en-US" altLang="en-US"/>
              <a:t>Gruff and rude </a:t>
            </a:r>
          </a:p>
          <a:p>
            <a:r>
              <a:rPr lang="en-US" altLang="en-US"/>
              <a:t>Made wealthy by family money</a:t>
            </a:r>
          </a:p>
          <a:p>
            <a:r>
              <a:rPr lang="en-US" altLang="en-US"/>
              <a:t>Benefactor to Ad</a:t>
            </a:r>
            <a:r>
              <a:rPr lang="en-US" altLang="en-US">
                <a:cs typeface="Arial" panose="020B0604020202020204" pitchFamily="34" charset="0"/>
              </a:rPr>
              <a:t>è</a:t>
            </a:r>
            <a:r>
              <a:rPr lang="en-US" altLang="en-US"/>
              <a:t>le Varens</a:t>
            </a:r>
          </a:p>
          <a:p>
            <a:r>
              <a:rPr lang="en-US" altLang="en-US"/>
              <a:t>Very secretive and sometimes deceitful</a:t>
            </a:r>
          </a:p>
          <a:p>
            <a:endParaRPr lang="en-US" altLang="en-US"/>
          </a:p>
        </p:txBody>
      </p:sp>
      <p:pic>
        <p:nvPicPr>
          <p:cNvPr id="157708" name="Picture 12">
            <a:extLst>
              <a:ext uri="{FF2B5EF4-FFF2-40B4-BE49-F238E27FC236}">
                <a16:creationId xmlns:a16="http://schemas.microsoft.com/office/drawing/2014/main" id="{5B0ADF85-2EEE-3367-E5E2-C2A21201A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r="31450"/>
          <a:stretch>
            <a:fillRect/>
          </a:stretch>
        </p:blipFill>
        <p:spPr bwMode="auto">
          <a:xfrm>
            <a:off x="7162800" y="228600"/>
            <a:ext cx="17526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10" name="Picture 14">
            <a:extLst>
              <a:ext uri="{FF2B5EF4-FFF2-40B4-BE49-F238E27FC236}">
                <a16:creationId xmlns:a16="http://schemas.microsoft.com/office/drawing/2014/main" id="{9B74D722-CA7C-A6E4-B3F5-C871CE00E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5455"/>
          <a:stretch>
            <a:fillRect/>
          </a:stretch>
        </p:blipFill>
        <p:spPr bwMode="auto">
          <a:xfrm>
            <a:off x="5822950" y="1676400"/>
            <a:ext cx="19494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4" name="Picture 8">
            <a:extLst>
              <a:ext uri="{FF2B5EF4-FFF2-40B4-BE49-F238E27FC236}">
                <a16:creationId xmlns:a16="http://schemas.microsoft.com/office/drawing/2014/main" id="{70DCEC66-C95D-333D-5406-965CAC6C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3" r="2000" b="30583"/>
          <a:stretch>
            <a:fillRect/>
          </a:stretch>
        </p:blipFill>
        <p:spPr bwMode="auto">
          <a:xfrm>
            <a:off x="7086600" y="3505200"/>
            <a:ext cx="16573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B8CEF79-1261-5495-31D2-15022E693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Reed Family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F8D06403-6B08-20C0-9D3E-FEA1809CA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572000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Jane’s family on her father’s side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Mrs. Reed is Jane’s cruel aunt who sends Jane to Lowood; she locks Jane in the “Red Room” for punishment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John, Eliza, and Georgiana are Jane’s spoiled cousins; they are rude and selfish; they either torment Jane or ignore her</a:t>
            </a:r>
          </a:p>
        </p:txBody>
      </p:sp>
      <p:pic>
        <p:nvPicPr>
          <p:cNvPr id="162824" name="Picture 8">
            <a:extLst>
              <a:ext uri="{FF2B5EF4-FFF2-40B4-BE49-F238E27FC236}">
                <a16:creationId xmlns:a16="http://schemas.microsoft.com/office/drawing/2014/main" id="{84A8D33E-2F2E-A127-47D6-EDC9060BD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6" name="Picture 10">
            <a:extLst>
              <a:ext uri="{FF2B5EF4-FFF2-40B4-BE49-F238E27FC236}">
                <a16:creationId xmlns:a16="http://schemas.microsoft.com/office/drawing/2014/main" id="{9DA01E28-E208-EBCE-841C-EE7272ABD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2819400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D140AC8C-A1F3-909D-9FA6-49E9C5DAB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latin typeface="Super Delicious BTN" pitchFamily="34" charset="0"/>
              </a:rPr>
              <a:t>Rivers Family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6D7E2D4A-EA02-3642-D5D8-ADB2130B82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Jane’s caretakers when she leaves Thornfield – are her cousins on her mother’s side.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St. John – Minister at Morton, tries to get Jane to be his missionary wife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Diana and Mary – kind and independent women, serve as role models for Jane (we only see one of the sisters [Mary] in the movie)</a:t>
            </a:r>
          </a:p>
        </p:txBody>
      </p:sp>
      <p:pic>
        <p:nvPicPr>
          <p:cNvPr id="160778" name="Picture 10">
            <a:extLst>
              <a:ext uri="{FF2B5EF4-FFF2-40B4-BE49-F238E27FC236}">
                <a16:creationId xmlns:a16="http://schemas.microsoft.com/office/drawing/2014/main" id="{0AC71966-7857-DFD2-647A-E4B69958E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9" name="Text Box 11">
            <a:extLst>
              <a:ext uri="{FF2B5EF4-FFF2-40B4-BE49-F238E27FC236}">
                <a16:creationId xmlns:a16="http://schemas.microsoft.com/office/drawing/2014/main" id="{523F3AAC-A4DD-F926-2431-3995889BB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648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St. John Rivers</a:t>
            </a: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C4C4CF9F-7585-05B7-D9E5-111B730D5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Bertha Mason	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FED6E8EE-FBDC-581D-26C1-59D6D3DD0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0" y="1600200"/>
            <a:ext cx="4876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Bertha is locked in the attic at Thornfield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Starts the bedroom fire, and eventually burns the house down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Kills herself in the house fire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Exotic, sensual personification of the Orient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Why is she at Thornfield?</a:t>
            </a:r>
          </a:p>
        </p:txBody>
      </p:sp>
      <p:pic>
        <p:nvPicPr>
          <p:cNvPr id="164872" name="Picture 8">
            <a:extLst>
              <a:ext uri="{FF2B5EF4-FFF2-40B4-BE49-F238E27FC236}">
                <a16:creationId xmlns:a16="http://schemas.microsoft.com/office/drawing/2014/main" id="{D730F61E-3310-3610-17F1-2C85B8FE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276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94D0B469-E4A4-0EE5-FD94-5FCBDB3D4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4200" y="277813"/>
            <a:ext cx="5562600" cy="1139825"/>
          </a:xfrm>
        </p:spPr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Mrs. Fairfax</a:t>
            </a: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7B7C1300-67C7-F53E-157A-98D63DF9A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1400" y="1219200"/>
            <a:ext cx="5562600" cy="4835525"/>
          </a:xfrm>
        </p:spPr>
        <p:txBody>
          <a:bodyPr/>
          <a:lstStyle/>
          <a:p>
            <a:r>
              <a:rPr lang="en-US" altLang="en-US" sz="2800"/>
              <a:t>Housekeeper at Thornfield</a:t>
            </a:r>
          </a:p>
          <a:p>
            <a:r>
              <a:rPr lang="en-US" altLang="en-US" sz="2800"/>
              <a:t>Serves as a mother figure/role model for Jane</a:t>
            </a:r>
          </a:p>
          <a:p>
            <a:r>
              <a:rPr lang="en-US" altLang="en-US" sz="2800"/>
              <a:t>Tells Jane about secrets of Thornfield and the Rochesters.</a:t>
            </a:r>
          </a:p>
        </p:txBody>
      </p:sp>
      <p:pic>
        <p:nvPicPr>
          <p:cNvPr id="166920" name="Picture 8">
            <a:extLst>
              <a:ext uri="{FF2B5EF4-FFF2-40B4-BE49-F238E27FC236}">
                <a16:creationId xmlns:a16="http://schemas.microsoft.com/office/drawing/2014/main" id="{10AEC253-69F6-9F26-5988-91479233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5"/>
          <a:stretch>
            <a:fillRect/>
          </a:stretch>
        </p:blipFill>
        <p:spPr bwMode="auto">
          <a:xfrm>
            <a:off x="685800" y="838200"/>
            <a:ext cx="26495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22" name="Picture 10">
            <a:extLst>
              <a:ext uri="{FF2B5EF4-FFF2-40B4-BE49-F238E27FC236}">
                <a16:creationId xmlns:a16="http://schemas.microsoft.com/office/drawing/2014/main" id="{60AE976B-2928-3ABE-E087-D90FD5C1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1"/>
          <a:stretch>
            <a:fillRect/>
          </a:stretch>
        </p:blipFill>
        <p:spPr bwMode="auto">
          <a:xfrm>
            <a:off x="1524000" y="4191000"/>
            <a:ext cx="6096000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23" name="Text Box 11">
            <a:extLst>
              <a:ext uri="{FF2B5EF4-FFF2-40B4-BE49-F238E27FC236}">
                <a16:creationId xmlns:a16="http://schemas.microsoft.com/office/drawing/2014/main" id="{89054FBC-DC4B-8DD2-8DA0-0C6351D6B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491288"/>
            <a:ext cx="441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Thornfield Manor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6B6B8981-92FE-5F51-407D-9D07BC7305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Other Characters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97876419-BDDB-CC51-A82F-DFABA636F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257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Helen Burns – Jane’s friend at Lowood, teaches her character, dies in Jane’s arms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Mr. Brocklehurst – cruel and dishonest master of Lowood School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Miss Temple – Jane’s favorite teacher, positive female role model/mother figure</a:t>
            </a:r>
          </a:p>
        </p:txBody>
      </p:sp>
      <p:pic>
        <p:nvPicPr>
          <p:cNvPr id="168968" name="Picture 8">
            <a:extLst>
              <a:ext uri="{FF2B5EF4-FFF2-40B4-BE49-F238E27FC236}">
                <a16:creationId xmlns:a16="http://schemas.microsoft.com/office/drawing/2014/main" id="{3383600B-6A82-95F4-F547-AA5752233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3147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9" name="Text Box 9">
            <a:extLst>
              <a:ext uri="{FF2B5EF4-FFF2-40B4-BE49-F238E27FC236}">
                <a16:creationId xmlns:a16="http://schemas.microsoft.com/office/drawing/2014/main" id="{01D1B0BE-466E-A037-B671-3E78E8460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38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Helen</a:t>
            </a:r>
          </a:p>
        </p:txBody>
      </p:sp>
      <p:pic>
        <p:nvPicPr>
          <p:cNvPr id="168970" name="Picture 10">
            <a:extLst>
              <a:ext uri="{FF2B5EF4-FFF2-40B4-BE49-F238E27FC236}">
                <a16:creationId xmlns:a16="http://schemas.microsoft.com/office/drawing/2014/main" id="{47433D9E-3812-99AC-A4B8-95483B43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r="76440" b="63361"/>
          <a:stretch>
            <a:fillRect/>
          </a:stretch>
        </p:blipFill>
        <p:spPr bwMode="auto">
          <a:xfrm>
            <a:off x="4727575" y="4419600"/>
            <a:ext cx="1270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1" name="Text Box 11">
            <a:extLst>
              <a:ext uri="{FF2B5EF4-FFF2-40B4-BE49-F238E27FC236}">
                <a16:creationId xmlns:a16="http://schemas.microsoft.com/office/drawing/2014/main" id="{B86EBBBD-489E-7AFE-587B-E278B2D2F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715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Mr. Brocklehurst</a:t>
            </a:r>
          </a:p>
        </p:txBody>
      </p:sp>
      <p:pic>
        <p:nvPicPr>
          <p:cNvPr id="168972" name="Picture 12">
            <a:extLst>
              <a:ext uri="{FF2B5EF4-FFF2-40B4-BE49-F238E27FC236}">
                <a16:creationId xmlns:a16="http://schemas.microsoft.com/office/drawing/2014/main" id="{2BF0E52A-01F8-FCCB-966B-8A4C1365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43750" b="16124"/>
          <a:stretch>
            <a:fillRect/>
          </a:stretch>
        </p:blipFill>
        <p:spPr bwMode="auto">
          <a:xfrm>
            <a:off x="6858000" y="4495800"/>
            <a:ext cx="124618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73" name="Text Box 13">
            <a:extLst>
              <a:ext uri="{FF2B5EF4-FFF2-40B4-BE49-F238E27FC236}">
                <a16:creationId xmlns:a16="http://schemas.microsoft.com/office/drawing/2014/main" id="{066DAC3A-865E-3480-0161-EB257A457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4008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Miss Temple</a:t>
            </a: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CD4E594D-B1A3-991E-F6CD-261397FAC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Characters (Cont.)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AB8F935-9ED2-BFA2-1D80-C97D77BD39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5626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Grace Poole – Bertha’s mysterious keeper, serves as Bertha’s scapegoat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Ad</a:t>
            </a:r>
            <a:r>
              <a:rPr lang="en-US" altLang="en-US" sz="2800">
                <a:cs typeface="Arial" panose="020B0604020202020204" pitchFamily="34" charset="0"/>
              </a:rPr>
              <a:t>èle Varens – Jane’s pupil, daughter of Rochester’s old mistress, Celene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cs typeface="Arial" panose="020B0604020202020204" pitchFamily="34" charset="0"/>
              </a:rPr>
              <a:t>Richard Mason – Bertha’s brother, exposes the secret marriage</a:t>
            </a:r>
          </a:p>
          <a:p>
            <a:pPr>
              <a:lnSpc>
                <a:spcPct val="80000"/>
              </a:lnSpc>
            </a:pPr>
            <a:r>
              <a:rPr lang="en-US" altLang="en-US" sz="2800">
                <a:cs typeface="Arial" panose="020B0604020202020204" pitchFamily="34" charset="0"/>
              </a:rPr>
              <a:t>Blanche Ingram – socialite after Rochester’s money, opposite of Jane</a:t>
            </a:r>
          </a:p>
        </p:txBody>
      </p:sp>
      <p:pic>
        <p:nvPicPr>
          <p:cNvPr id="171018" name="Picture 10">
            <a:extLst>
              <a:ext uri="{FF2B5EF4-FFF2-40B4-BE49-F238E27FC236}">
                <a16:creationId xmlns:a16="http://schemas.microsoft.com/office/drawing/2014/main" id="{8A3AC243-457F-E5BA-EF49-FA6CEF98A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3"/>
          <a:stretch>
            <a:fillRect/>
          </a:stretch>
        </p:blipFill>
        <p:spPr bwMode="auto">
          <a:xfrm>
            <a:off x="6477000" y="1371600"/>
            <a:ext cx="19446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20" name="Text Box 12">
            <a:extLst>
              <a:ext uri="{FF2B5EF4-FFF2-40B4-BE49-F238E27FC236}">
                <a16:creationId xmlns:a16="http://schemas.microsoft.com/office/drawing/2014/main" id="{1D638F31-FEB8-3A47-012D-D8A4E2252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581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Ad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/>
              </a:rPr>
              <a:t>è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le</a:t>
            </a:r>
          </a:p>
        </p:txBody>
      </p:sp>
      <p:pic>
        <p:nvPicPr>
          <p:cNvPr id="171022" name="Picture 14">
            <a:extLst>
              <a:ext uri="{FF2B5EF4-FFF2-40B4-BE49-F238E27FC236}">
                <a16:creationId xmlns:a16="http://schemas.microsoft.com/office/drawing/2014/main" id="{4FD213E4-6A32-578F-57B6-1D195EA7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r="13693"/>
          <a:stretch>
            <a:fillRect/>
          </a:stretch>
        </p:blipFill>
        <p:spPr bwMode="auto">
          <a:xfrm>
            <a:off x="6553200" y="4191000"/>
            <a:ext cx="1676400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23" name="Text Box 15">
            <a:extLst>
              <a:ext uri="{FF2B5EF4-FFF2-40B4-BE49-F238E27FC236}">
                <a16:creationId xmlns:a16="http://schemas.microsoft.com/office/drawing/2014/main" id="{96C38322-CCC7-DB7B-D334-C0E5FB90F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0960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Blanche Ingram</a:t>
            </a:r>
          </a:p>
        </p:txBody>
      </p:sp>
    </p:spTree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E00975C7-88C0-07BA-5FCF-B5429B3C6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Charlotte’s Gothic Influence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C56D181B-E779-D707-C8BB-FDCF5B3528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56163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/>
              <a:t>Jane Eyre</a:t>
            </a:r>
            <a:r>
              <a:rPr lang="en-US" altLang="en-US"/>
              <a:t> displays some characteristics of the </a:t>
            </a:r>
            <a:r>
              <a:rPr lang="en-US" altLang="en-US" b="1"/>
              <a:t>gothic novel</a:t>
            </a:r>
            <a:r>
              <a:rPr lang="en-US" altLang="en-US"/>
              <a:t>:</a:t>
            </a:r>
            <a:endParaRPr lang="en-US" altLang="en-US" sz="3600"/>
          </a:p>
          <a:p>
            <a:pPr lvl="1">
              <a:lnSpc>
                <a:spcPct val="90000"/>
              </a:lnSpc>
            </a:pPr>
            <a:r>
              <a:rPr lang="en-US" altLang="en-US"/>
              <a:t>Imprisoned women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heroine who faces danger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Supernatural interventions at crucial moments in the plot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 romantic reconciliation</a:t>
            </a:r>
          </a:p>
        </p:txBody>
      </p:sp>
      <p:pic>
        <p:nvPicPr>
          <p:cNvPr id="78852" name="Picture 4">
            <a:extLst>
              <a:ext uri="{FF2B5EF4-FFF2-40B4-BE49-F238E27FC236}">
                <a16:creationId xmlns:a16="http://schemas.microsoft.com/office/drawing/2014/main" id="{A6C84801-22D7-F168-53C1-442215CDE80A}"/>
              </a:ext>
            </a:extLst>
          </p:cNvPr>
          <p:cNvPicPr>
            <a:picLocks noChangeAspect="1" noChangeArrowheads="1"/>
          </p:cNvPicPr>
          <p:nvPr>
            <p:ph type="media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2835275"/>
            <a:ext cx="4032250" cy="205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6408E67-6D4F-15E5-D485-6563C34987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Unicorn" pitchFamily="2" charset="0"/>
              </a:rPr>
              <a:t>Charlotte Bronte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8DFB4367-E6B9-5534-1526-DA8BEC5C951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752600"/>
            <a:ext cx="3657600" cy="8382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altLang="en-US" sz="2800">
                <a:latin typeface="Arial Unicode MS" pitchFamily="34" charset="-128"/>
                <a:ea typeface="Arial Unicode MS" pitchFamily="34" charset="-128"/>
              </a:rPr>
              <a:t>Was born of Irish ancestry in 1816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800">
              <a:latin typeface="Arial Unicode MS" pitchFamily="34" charset="-128"/>
              <a:ea typeface="Arial Unicode MS" pitchFamily="34" charset="-128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500">
              <a:latin typeface="Belwe Lt BT" pitchFamily="18" charset="0"/>
            </a:endParaRPr>
          </a:p>
        </p:txBody>
      </p:sp>
      <p:pic>
        <p:nvPicPr>
          <p:cNvPr id="62468" name="Picture 4">
            <a:extLst>
              <a:ext uri="{FF2B5EF4-FFF2-40B4-BE49-F238E27FC236}">
                <a16:creationId xmlns:a16="http://schemas.microsoft.com/office/drawing/2014/main" id="{732AAA22-F79D-2D24-67A3-D5FAADF4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33800"/>
            <a:ext cx="4648200" cy="184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Rectangle 5">
            <a:extLst>
              <a:ext uri="{FF2B5EF4-FFF2-40B4-BE49-F238E27FC236}">
                <a16:creationId xmlns:a16="http://schemas.microsoft.com/office/drawing/2014/main" id="{5B0C3A46-05AA-F62F-1F18-B8476A0A9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676400"/>
            <a:ext cx="3494088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900">
                <a:latin typeface="Arial Unicode MS" pitchFamily="34" charset="-128"/>
              </a:rPr>
              <a:t>Lived at Haworth, a parsonage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E1844F86-1CED-2347-044B-4CF8E3EF2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46375"/>
            <a:ext cx="766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400">
                <a:latin typeface="Arial Unicode MS" pitchFamily="34" charset="-128"/>
              </a:rPr>
              <a:t>Mother died of cancer when Charlotte was 5 years old.</a:t>
            </a:r>
          </a:p>
        </p:txBody>
      </p:sp>
      <p:pic>
        <p:nvPicPr>
          <p:cNvPr id="62472" name="Picture 8">
            <a:extLst>
              <a:ext uri="{FF2B5EF4-FFF2-40B4-BE49-F238E27FC236}">
                <a16:creationId xmlns:a16="http://schemas.microsoft.com/office/drawing/2014/main" id="{3F22CC54-846E-B6C9-962D-C445C2910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7"/>
          <a:stretch>
            <a:fillRect/>
          </a:stretch>
        </p:blipFill>
        <p:spPr bwMode="auto">
          <a:xfrm>
            <a:off x="1046163" y="3352800"/>
            <a:ext cx="218281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  <p:bldP spid="62469" grpId="0"/>
      <p:bldP spid="624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D9161AD-272B-66D6-B881-762AFFA72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Jane Eyre’s Romantic Heritage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A60645D-32DE-AB60-6C0F-D43BB84666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/>
              <a:t>The Romantic Movement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Came into play in at the end of the 18</a:t>
            </a:r>
            <a:r>
              <a:rPr lang="en-US" altLang="en-US" sz="2400" baseline="30000"/>
              <a:t>th</a:t>
            </a:r>
            <a:r>
              <a:rPr lang="en-US" altLang="en-US" sz="2400"/>
              <a:t> Century.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Championed for the rights of the individual over the demands of society.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Believed that humans were inherently good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Valued imagination over reason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Inspired by nature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8376456A-37E0-806B-2713-44B9482E82B6}"/>
              </a:ext>
            </a:extLst>
          </p:cNvPr>
          <p:cNvPicPr>
            <a:picLocks noChangeAspect="1" noChangeArrowheads="1" noCrop="1"/>
          </p:cNvPicPr>
          <p:nvPr>
            <p:ph type="media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2690813"/>
            <a:ext cx="2628900" cy="3105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9BB38513-BDFE-0D64-77F7-4FA71AD8A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CC00"/>
                </a:solidFill>
              </a:rPr>
              <a:t>Introduction</a:t>
            </a:r>
          </a:p>
        </p:txBody>
      </p:sp>
      <p:sp>
        <p:nvSpPr>
          <p:cNvPr id="128011" name="Rectangle 11">
            <a:extLst>
              <a:ext uri="{FF2B5EF4-FFF2-40B4-BE49-F238E27FC236}">
                <a16:creationId xmlns:a16="http://schemas.microsoft.com/office/drawing/2014/main" id="{F5A01E7D-2199-D146-4FCA-1EB4F0729A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>
                <a:effectLst/>
              </a:rPr>
              <a:t>Jane Eyre is an orphan in 1800s England.</a:t>
            </a:r>
          </a:p>
          <a:p>
            <a:pPr lvl="1"/>
            <a:r>
              <a:rPr lang="en-US" altLang="en-US" sz="2000"/>
              <a:t>Jane’s parents died of typhus when she was a baby. </a:t>
            </a:r>
          </a:p>
          <a:p>
            <a:r>
              <a:rPr lang="en-US" altLang="en-US" sz="2400">
                <a:effectLst/>
              </a:rPr>
              <a:t>Mrs. Reed, her aunt, has agreed to raise her, but she and her three children </a:t>
            </a:r>
            <a:r>
              <a:rPr lang="en-US" altLang="en-US" sz="2400"/>
              <a:t>treat Jane cruel</a:t>
            </a:r>
            <a:r>
              <a:rPr lang="tr-TR" altLang="en-US" sz="2400"/>
              <a:t>l</a:t>
            </a:r>
            <a:r>
              <a:rPr lang="en-US" altLang="en-US" sz="2400"/>
              <a:t>y.</a:t>
            </a:r>
            <a:r>
              <a:rPr lang="tr-TR" altLang="en-US" sz="2400"/>
              <a:t> </a:t>
            </a:r>
            <a:endParaRPr lang="en-US" altLang="en-US" sz="2400"/>
          </a:p>
          <a:p>
            <a:r>
              <a:rPr lang="en-US" altLang="en-US" sz="2400">
                <a:effectLst/>
              </a:rPr>
              <a:t>Yet, Mrs. Reed expects Jane to be thankful.</a:t>
            </a:r>
            <a:endParaRPr lang="en-US" altLang="en-US" sz="2400"/>
          </a:p>
          <a:p>
            <a:endParaRPr lang="en-US" altLang="en-US" sz="2400"/>
          </a:p>
        </p:txBody>
      </p:sp>
      <p:pic>
        <p:nvPicPr>
          <p:cNvPr id="128010" name="Picture 10">
            <a:extLst>
              <a:ext uri="{FF2B5EF4-FFF2-40B4-BE49-F238E27FC236}">
                <a16:creationId xmlns:a16="http://schemas.microsoft.com/office/drawing/2014/main" id="{52FF4B3A-40CA-62D3-089F-02DFD49B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2098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13" name="Picture 13">
            <a:extLst>
              <a:ext uri="{FF2B5EF4-FFF2-40B4-BE49-F238E27FC236}">
                <a16:creationId xmlns:a16="http://schemas.microsoft.com/office/drawing/2014/main" id="{2E055F03-1620-5452-96F7-D1193C627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7343">
            <a:off x="4572000" y="2895600"/>
            <a:ext cx="35687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3" name="Picture 17">
            <a:extLst>
              <a:ext uri="{FF2B5EF4-FFF2-40B4-BE49-F238E27FC236}">
                <a16:creationId xmlns:a16="http://schemas.microsoft.com/office/drawing/2014/main" id="{38FFC863-06F1-1711-E516-F5F2A6D1E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24511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>
            <a:extLst>
              <a:ext uri="{FF2B5EF4-FFF2-40B4-BE49-F238E27FC236}">
                <a16:creationId xmlns:a16="http://schemas.microsoft.com/office/drawing/2014/main" id="{56C480B0-19B3-DC08-D254-5AAD8FA68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CC00"/>
                </a:solidFill>
              </a:rPr>
              <a:t>Jane Eyre: Introduction</a:t>
            </a:r>
          </a:p>
        </p:txBody>
      </p:sp>
      <p:sp>
        <p:nvSpPr>
          <p:cNvPr id="132110" name="Rectangle 14">
            <a:extLst>
              <a:ext uri="{FF2B5EF4-FFF2-40B4-BE49-F238E27FC236}">
                <a16:creationId xmlns:a16="http://schemas.microsoft.com/office/drawing/2014/main" id="{87509905-49A5-DB9D-E895-D6466933D4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/>
              </a:rPr>
              <a:t>When Jane tries to stand up for herself, her aunt is furious.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/>
              </a:rPr>
              <a:t>She calls Jane an ungrateful child and sends her away to a boarding school called Lowood.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/>
              </a:rPr>
              <a:t>	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>
              <a:solidFill>
                <a:schemeClr val="hlink"/>
              </a:solidFill>
              <a:effectLst/>
            </a:endParaRPr>
          </a:p>
          <a:p>
            <a:endParaRPr lang="en-US" altLang="en-US" sz="2800"/>
          </a:p>
        </p:txBody>
      </p:sp>
      <p:sp>
        <p:nvSpPr>
          <p:cNvPr id="132101" name="Text Box 5">
            <a:extLst>
              <a:ext uri="{FF2B5EF4-FFF2-40B4-BE49-F238E27FC236}">
                <a16:creationId xmlns:a16="http://schemas.microsoft.com/office/drawing/2014/main" id="{542F9155-DDB9-1233-52A6-ABF379C07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86000"/>
            <a:ext cx="5275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altLang="en-US" sz="240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132108" name="Picture 12">
            <a:extLst>
              <a:ext uri="{FF2B5EF4-FFF2-40B4-BE49-F238E27FC236}">
                <a16:creationId xmlns:a16="http://schemas.microsoft.com/office/drawing/2014/main" id="{A712E601-809B-1C70-1F1F-56B8AA14A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3810000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>
            <a:extLst>
              <a:ext uri="{FF2B5EF4-FFF2-40B4-BE49-F238E27FC236}">
                <a16:creationId xmlns:a16="http://schemas.microsoft.com/office/drawing/2014/main" id="{B3BB98A3-8A06-E126-4F0E-BC16A9F88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>
                <a:solidFill>
                  <a:srgbClr val="FFCC00"/>
                </a:solidFill>
              </a:rPr>
              <a:t>Jane Eyre: Introduction</a:t>
            </a:r>
          </a:p>
        </p:txBody>
      </p:sp>
      <p:sp>
        <p:nvSpPr>
          <p:cNvPr id="134148" name="Text Box 4">
            <a:extLst>
              <a:ext uri="{FF2B5EF4-FFF2-40B4-BE49-F238E27FC236}">
                <a16:creationId xmlns:a16="http://schemas.microsoft.com/office/drawing/2014/main" id="{D01908F0-8969-FC15-3695-C1EEB5B31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39863"/>
            <a:ext cx="8277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hlink"/>
                </a:solidFill>
                <a:latin typeface="Verdana" panose="020B0604030504040204" pitchFamily="34" charset="0"/>
              </a:rPr>
              <a:t>At Lowood the girls . . .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51D1537A-7A5C-B9AA-3228-435C850C6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2170113"/>
            <a:ext cx="3754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latin typeface="Verdana" panose="020B0604030504040204" pitchFamily="34" charset="0"/>
              </a:rPr>
              <a:t> sleep two to a bed,</a:t>
            </a:r>
          </a:p>
        </p:txBody>
      </p:sp>
      <p:sp>
        <p:nvSpPr>
          <p:cNvPr id="134150" name="Text Box 6">
            <a:extLst>
              <a:ext uri="{FF2B5EF4-FFF2-40B4-BE49-F238E27FC236}">
                <a16:creationId xmlns:a16="http://schemas.microsoft.com/office/drawing/2014/main" id="{E630535F-A00D-4F76-8160-75AB17B7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2835275"/>
            <a:ext cx="3797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latin typeface="Verdana" panose="020B0604030504040204" pitchFamily="34" charset="0"/>
              </a:rPr>
              <a:t> get up before dawn,</a:t>
            </a:r>
          </a:p>
        </p:txBody>
      </p:sp>
      <p:sp>
        <p:nvSpPr>
          <p:cNvPr id="134151" name="Text Box 7">
            <a:extLst>
              <a:ext uri="{FF2B5EF4-FFF2-40B4-BE49-F238E27FC236}">
                <a16:creationId xmlns:a16="http://schemas.microsoft.com/office/drawing/2014/main" id="{DD4C1267-9F2F-EFDD-0278-A5734A452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3444875"/>
            <a:ext cx="438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latin typeface="Verdana" panose="020B0604030504040204" pitchFamily="34" charset="0"/>
              </a:rPr>
              <a:t> bathe in ice-cold water,</a:t>
            </a:r>
          </a:p>
        </p:txBody>
      </p:sp>
      <p:sp>
        <p:nvSpPr>
          <p:cNvPr id="134152" name="Text Box 8">
            <a:extLst>
              <a:ext uri="{FF2B5EF4-FFF2-40B4-BE49-F238E27FC236}">
                <a16:creationId xmlns:a16="http://schemas.microsoft.com/office/drawing/2014/main" id="{6DF1979B-4744-80D2-697D-839CDFA6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3997325"/>
            <a:ext cx="575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latin typeface="Verdana" panose="020B0604030504040204" pitchFamily="34" charset="0"/>
              </a:rPr>
              <a:t> get burnt porridge for breakfast,</a:t>
            </a:r>
          </a:p>
        </p:txBody>
      </p:sp>
      <p:sp>
        <p:nvSpPr>
          <p:cNvPr id="134153" name="Text Box 9">
            <a:extLst>
              <a:ext uri="{FF2B5EF4-FFF2-40B4-BE49-F238E27FC236}">
                <a16:creationId xmlns:a16="http://schemas.microsoft.com/office/drawing/2014/main" id="{1DFB0669-DA4A-5DAF-C41C-D8A817560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38" y="4595813"/>
            <a:ext cx="5149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latin typeface="Verdana" panose="020B0604030504040204" pitchFamily="34" charset="0"/>
              </a:rPr>
              <a:t> and are taught to suffer in     silence.</a:t>
            </a:r>
          </a:p>
        </p:txBody>
      </p:sp>
      <p:pic>
        <p:nvPicPr>
          <p:cNvPr id="134161" name="Picture 17">
            <a:extLst>
              <a:ext uri="{FF2B5EF4-FFF2-40B4-BE49-F238E27FC236}">
                <a16:creationId xmlns:a16="http://schemas.microsoft.com/office/drawing/2014/main" id="{5C0B9821-E993-DEFB-9F79-C8733BCCC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243840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63" name="Picture 19">
            <a:extLst>
              <a:ext uri="{FF2B5EF4-FFF2-40B4-BE49-F238E27FC236}">
                <a16:creationId xmlns:a16="http://schemas.microsoft.com/office/drawing/2014/main" id="{8D5CB8D0-1B27-2E42-03BB-E2CBB003F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/>
      <p:bldP spid="134150" grpId="0"/>
      <p:bldP spid="134151" grpId="0"/>
      <p:bldP spid="134152" grpId="0"/>
      <p:bldP spid="1341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E4D6EE6F-BB31-6CB8-30DC-A1819E1CD3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Typhus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BD65818-EF18-75C7-D7D2-EA5CAAD611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381000"/>
            <a:ext cx="8229600" cy="52165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endParaRPr lang="en-US" altLang="en-US" sz="2400">
              <a:solidFill>
                <a:schemeClr val="hlink"/>
              </a:solidFill>
              <a:effectLst/>
            </a:endParaRP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i="1">
                <a:solidFill>
                  <a:schemeClr val="hlink"/>
                </a:solidFill>
                <a:effectLst/>
              </a:rPr>
              <a:t>Jane Eyre’s</a:t>
            </a:r>
            <a:r>
              <a:rPr lang="en-US" altLang="en-US" sz="2000">
                <a:solidFill>
                  <a:schemeClr val="hlink"/>
                </a:solidFill>
                <a:effectLst/>
              </a:rPr>
              <a:t> Lowood suffers an outbreak of typhus, a disease that 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chemeClr val="hlink"/>
                </a:solidFill>
                <a:effectLst/>
              </a:rPr>
              <a:t>is spread by fleas, ticks, and lice</a:t>
            </a:r>
          </a:p>
          <a:p>
            <a:pPr lvl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chemeClr val="hlink"/>
                </a:solidFill>
                <a:effectLst/>
              </a:rPr>
              <a:t>causes headaches, chills, rashes, and fevers that last up to three weeks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chemeClr val="hlink"/>
                </a:solidFill>
                <a:effectLst/>
              </a:rPr>
              <a:t>Both tuberculosis and typhus are diseases associated with crowded, unsanitary conditions.</a:t>
            </a:r>
          </a:p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>
                <a:solidFill>
                  <a:schemeClr val="hlink"/>
                </a:solidFill>
                <a:effectLst/>
              </a:rPr>
              <a:t>The threat of catching one of these diseases is a major concern for the characters in </a:t>
            </a:r>
            <a:r>
              <a:rPr lang="en-US" altLang="en-US" sz="2000" i="1">
                <a:solidFill>
                  <a:schemeClr val="hlink"/>
                </a:solidFill>
                <a:effectLst/>
              </a:rPr>
              <a:t>Jane Eyre</a:t>
            </a:r>
            <a:r>
              <a:rPr lang="en-US" altLang="en-US" sz="2000">
                <a:solidFill>
                  <a:schemeClr val="hlink"/>
                </a:solidFill>
                <a:effectLst/>
              </a:rPr>
              <a:t>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000">
              <a:solidFill>
                <a:schemeClr val="hlink"/>
              </a:solidFill>
              <a:effectLst/>
            </a:endParaRPr>
          </a:p>
          <a:p>
            <a:endParaRPr lang="en-US" altLang="en-US" sz="2000"/>
          </a:p>
        </p:txBody>
      </p:sp>
      <p:pic>
        <p:nvPicPr>
          <p:cNvPr id="146436" name="Picture 4">
            <a:extLst>
              <a:ext uri="{FF2B5EF4-FFF2-40B4-BE49-F238E27FC236}">
                <a16:creationId xmlns:a16="http://schemas.microsoft.com/office/drawing/2014/main" id="{2A4B5338-75C3-8C7A-004E-C916B5CB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4110038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>
            <a:extLst>
              <a:ext uri="{FF2B5EF4-FFF2-40B4-BE49-F238E27FC236}">
                <a16:creationId xmlns:a16="http://schemas.microsoft.com/office/drawing/2014/main" id="{F6F794D1-C3CC-B55B-E359-9B2F41CE2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r="6473"/>
          <a:stretch>
            <a:fillRect/>
          </a:stretch>
        </p:blipFill>
        <p:spPr bwMode="auto">
          <a:xfrm>
            <a:off x="5638800" y="4267200"/>
            <a:ext cx="2300288" cy="2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EA73484-0039-8297-5FE7-EAA24A6A61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257800" cy="1139825"/>
          </a:xfrm>
        </p:spPr>
        <p:txBody>
          <a:bodyPr/>
          <a:lstStyle/>
          <a:p>
            <a:pPr algn="l"/>
            <a:r>
              <a:rPr lang="en-US" altLang="en-US">
                <a:latin typeface="Super Delicious BTN" pitchFamily="34" charset="0"/>
              </a:rPr>
              <a:t>Life at Lowood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C7C5F9B9-E6B4-DD4D-2A6D-FCACEAFDB8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876800" cy="4759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The superintendent of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   Lowood School is Mr. Brocklehurst.</a:t>
            </a:r>
            <a:r>
              <a:rPr lang="tr-TR" altLang="en-US" sz="2400"/>
              <a:t> </a:t>
            </a:r>
            <a:endParaRPr lang="en-US" altLang="en-US" sz="240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/>
              <a:t>Jane immediately makes friend with a girl called Helen Burns. </a:t>
            </a:r>
            <a:endParaRPr lang="tr-TR" altLang="en-US" sz="240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/>
              <a:t>She also admires her </a:t>
            </a:r>
            <a:r>
              <a:rPr lang="tr-TR" altLang="en-US" sz="2400"/>
              <a:t>head </a:t>
            </a:r>
            <a:r>
              <a:rPr lang="en-US" altLang="en-US" sz="2400"/>
              <a:t>teacher Miss. Temple</a:t>
            </a:r>
            <a:r>
              <a:rPr lang="tr-TR" altLang="en-US" sz="2400"/>
              <a:t>.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/>
              <a:t>As a consequence of bad conditions, typhus breaks out. Many girls die, including Helen, Jane’s best friend</a:t>
            </a:r>
            <a:r>
              <a:rPr lang="tr-TR" altLang="en-US" sz="240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400"/>
              <a:t>Jane stays at Lowood eight years as a pupil and then two years as a teacher.</a:t>
            </a:r>
            <a:r>
              <a:rPr lang="tr-TR" altLang="en-US" sz="240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en-US" altLang="en-US" sz="2400"/>
          </a:p>
        </p:txBody>
      </p:sp>
      <p:pic>
        <p:nvPicPr>
          <p:cNvPr id="130054" name="Picture 6">
            <a:extLst>
              <a:ext uri="{FF2B5EF4-FFF2-40B4-BE49-F238E27FC236}">
                <a16:creationId xmlns:a16="http://schemas.microsoft.com/office/drawing/2014/main" id="{42F0A349-3AFD-5B5B-6849-306941752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1"/>
          <a:stretch>
            <a:fillRect/>
          </a:stretch>
        </p:blipFill>
        <p:spPr bwMode="auto">
          <a:xfrm>
            <a:off x="5562600" y="2362200"/>
            <a:ext cx="24384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6" name="Picture 8">
            <a:extLst>
              <a:ext uri="{FF2B5EF4-FFF2-40B4-BE49-F238E27FC236}">
                <a16:creationId xmlns:a16="http://schemas.microsoft.com/office/drawing/2014/main" id="{1FF821B2-61B5-E83D-4963-B27F7FB83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t="6926" r="5511" b="16884"/>
          <a:stretch>
            <a:fillRect/>
          </a:stretch>
        </p:blipFill>
        <p:spPr bwMode="auto">
          <a:xfrm>
            <a:off x="5867400" y="609600"/>
            <a:ext cx="3048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7" name="Picture 9">
            <a:extLst>
              <a:ext uri="{FF2B5EF4-FFF2-40B4-BE49-F238E27FC236}">
                <a16:creationId xmlns:a16="http://schemas.microsoft.com/office/drawing/2014/main" id="{B286BFA8-EB9E-1CF6-BA32-8FC102D81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4" r="76440" b="63361"/>
          <a:stretch>
            <a:fillRect/>
          </a:stretch>
        </p:blipFill>
        <p:spPr bwMode="auto">
          <a:xfrm>
            <a:off x="4343400" y="1219200"/>
            <a:ext cx="1120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61" name="Picture 13">
            <a:extLst>
              <a:ext uri="{FF2B5EF4-FFF2-40B4-BE49-F238E27FC236}">
                <a16:creationId xmlns:a16="http://schemas.microsoft.com/office/drawing/2014/main" id="{E614B1A0-C6F1-044D-0DF6-8FDAF8F45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0"/>
            <a:ext cx="243840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EBC5AFE2-1227-6FFA-9013-2C9397D33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Thornfield Hall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4069600E-56E5-95C3-0264-C3BEB3450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958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After posting an advertisement in a  local paper, Jane becomes the private governess at Thornfield Hall.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Her pupil is a young French girl named Adele. </a:t>
            </a:r>
          </a:p>
          <a:p>
            <a:pPr>
              <a:lnSpc>
                <a:spcPct val="80000"/>
              </a:lnSpc>
            </a:pPr>
            <a:r>
              <a:rPr lang="en-US" altLang="en-US" sz="2400">
                <a:latin typeface="Comic Sans MS" panose="030F0702030302020204" pitchFamily="66" charset="0"/>
              </a:rPr>
              <a:t>Thornfield Hall belongs to a Mr. Rochester</a:t>
            </a: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Jane does not meet him for months.</a:t>
            </a:r>
            <a:r>
              <a:rPr lang="tr-TR" altLang="en-US" sz="2000">
                <a:latin typeface="Comic Sans MS" panose="030F0702030302020204" pitchFamily="66" charset="0"/>
              </a:rPr>
              <a:t> </a:t>
            </a:r>
            <a:endParaRPr lang="en-US" altLang="en-US" sz="200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2000">
                <a:latin typeface="Comic Sans MS" panose="030F0702030302020204" pitchFamily="66" charset="0"/>
              </a:rPr>
              <a:t>Finally, Mr. Rochester returns home and stays longer than usual at Thornfield Hall</a:t>
            </a:r>
            <a:r>
              <a:rPr lang="tr-TR" altLang="en-US" sz="2000">
                <a:latin typeface="Comic Sans MS" panose="030F0702030302020204" pitchFamily="66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tr-TR" altLang="en-US" sz="24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  <p:pic>
        <p:nvPicPr>
          <p:cNvPr id="140295" name="Picture 7">
            <a:extLst>
              <a:ext uri="{FF2B5EF4-FFF2-40B4-BE49-F238E27FC236}">
                <a16:creationId xmlns:a16="http://schemas.microsoft.com/office/drawing/2014/main" id="{7B4A551C-C235-88C1-0E0D-A21390106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43000"/>
            <a:ext cx="3143250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7" name="Picture 9">
            <a:extLst>
              <a:ext uri="{FF2B5EF4-FFF2-40B4-BE49-F238E27FC236}">
                <a16:creationId xmlns:a16="http://schemas.microsoft.com/office/drawing/2014/main" id="{3D14F0C7-115C-874D-2EA8-E1E55F23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2971800" cy="244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1AA321DA-C3EA-2E5A-C0F4-AC2C132630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Super Delicious BTN" pitchFamily="34" charset="0"/>
              </a:rPr>
              <a:t>Role of the Governess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3397E0FF-A4CA-E15D-7821-6DA077F5F5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o"/>
            </a:pPr>
            <a:r>
              <a:rPr lang="en-US" altLang="en-US" sz="2000"/>
              <a:t>With the new stress on female education, governesses were in demand.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altLang="en-US" sz="2000"/>
              <a:t>Pay was poor, but it was one of the only jobs available to educated, yet impoverished young women.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altLang="en-US" sz="2000"/>
              <a:t>Employers &amp; other servants often shunned the governess because they felt they were “putting on airs.”</a:t>
            </a:r>
          </a:p>
          <a:p>
            <a:pPr>
              <a:lnSpc>
                <a:spcPct val="80000"/>
              </a:lnSpc>
              <a:buFontTx/>
              <a:buChar char="o"/>
            </a:pPr>
            <a:r>
              <a:rPr lang="en-US" altLang="en-US" sz="2000"/>
              <a:t>Their employers would often ignore them, too, because they had a superior education, which intimidated many people – especially men.</a:t>
            </a:r>
          </a:p>
        </p:txBody>
      </p:sp>
      <p:pic>
        <p:nvPicPr>
          <p:cNvPr id="58372" name="Picture 4" descr="Charlotte Brontë by George Richmond">
            <a:extLst>
              <a:ext uri="{FF2B5EF4-FFF2-40B4-BE49-F238E27FC236}">
                <a16:creationId xmlns:a16="http://schemas.microsoft.com/office/drawing/2014/main" id="{391391AA-A161-82AA-9321-5A7B1AAF0B82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4425" y="1600200"/>
            <a:ext cx="3489325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42B06291-1062-B511-252D-14A947A00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Mysteries . . .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85A6DD1D-AF70-2F94-26EF-F8DA19325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>
                <a:latin typeface="Comic Sans MS" panose="030F0702030302020204" pitchFamily="66" charset="0"/>
              </a:rPr>
              <a:t>One night at Thornfield, Jane</a:t>
            </a:r>
            <a:r>
              <a:rPr lang="tr-TR" altLang="en-US" sz="1800">
                <a:latin typeface="Comic Sans MS" panose="030F0702030302020204" pitchFamily="66" charset="0"/>
              </a:rPr>
              <a:t> </a:t>
            </a:r>
            <a:r>
              <a:rPr lang="en-US" altLang="en-US" sz="1800">
                <a:latin typeface="Comic Sans MS" panose="030F0702030302020204" pitchFamily="66" charset="0"/>
              </a:rPr>
              <a:t>wakes up and hears evil laughter</a:t>
            </a:r>
            <a:r>
              <a:rPr lang="tr-TR" altLang="en-US" sz="1800">
                <a:latin typeface="Comic Sans MS" panose="030F0702030302020204" pitchFamily="66" charset="0"/>
              </a:rPr>
              <a:t>...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Who could this be?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What is going on in Mr. Rochester’s bedroom?</a:t>
            </a:r>
            <a:endParaRPr lang="tr-TR" altLang="en-US" sz="1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Comic Sans MS" panose="030F0702030302020204" pitchFamily="66" charset="0"/>
              </a:rPr>
              <a:t>One day Mr. Rochester gives a party for some fine guests</a:t>
            </a:r>
            <a:r>
              <a:rPr lang="tr-TR" altLang="en-US" sz="1800">
                <a:latin typeface="Comic Sans MS" panose="030F0702030302020204" pitchFamily="66" charset="0"/>
              </a:rPr>
              <a:t>. </a:t>
            </a:r>
            <a:r>
              <a:rPr lang="en-US" altLang="en-US" sz="1800">
                <a:latin typeface="Comic Sans MS" panose="030F0702030302020204" pitchFamily="66" charset="0"/>
              </a:rPr>
              <a:t>In attendance is a Miss. Ingram, a beautiful woman, who adores Mr. Rochester</a:t>
            </a:r>
            <a:r>
              <a:rPr lang="tr-TR" altLang="en-US" sz="1800">
                <a:latin typeface="Comic Sans MS" panose="030F0702030302020204" pitchFamily="66" charset="0"/>
              </a:rPr>
              <a:t>.</a:t>
            </a:r>
            <a:r>
              <a:rPr lang="en-US" altLang="en-US" sz="1800">
                <a:latin typeface="Comic Sans MS" panose="030F0702030302020204" pitchFamily="66" charset="0"/>
              </a:rPr>
              <a:t> During the party a Mr. Mason arrives.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Who is this mysterious man?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What is he doing at Thornfield?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What will happen to him?</a:t>
            </a:r>
            <a:endParaRPr lang="tr-TR" altLang="en-US" sz="1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Comic Sans MS" panose="030F0702030302020204" pitchFamily="66" charset="0"/>
              </a:rPr>
              <a:t>One day Jane receives a letter regarding Mrs. Reed, her wicked aunt. Mrs. Reed is dying and wants to see Jane again</a:t>
            </a:r>
            <a:r>
              <a:rPr lang="tr-TR" altLang="en-US" sz="1800">
                <a:latin typeface="Comic Sans MS" panose="030F0702030302020204" pitchFamily="66" charset="0"/>
              </a:rPr>
              <a:t>.</a:t>
            </a:r>
            <a:endParaRPr lang="en-US" altLang="en-US" sz="1800">
              <a:latin typeface="Comic Sans MS" panose="030F0702030302020204" pitchFamily="66" charset="0"/>
            </a:endParaRP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Why would she want to see Jane again?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What secret does she possess?</a:t>
            </a:r>
            <a:endParaRPr lang="tr-TR" altLang="en-US" sz="1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800">
                <a:latin typeface="Comic Sans MS" panose="030F0702030302020204" pitchFamily="66" charset="0"/>
              </a:rPr>
              <a:t>When Jane comes back to Thornfield Hall, Mr. Rochester is very happy to see her again.  He gives Jane the news that he has decided to marry.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Who will he marry?</a:t>
            </a:r>
          </a:p>
          <a:p>
            <a:pPr lvl="1">
              <a:lnSpc>
                <a:spcPct val="80000"/>
              </a:lnSpc>
            </a:pPr>
            <a:r>
              <a:rPr lang="en-US" altLang="en-US" sz="1600">
                <a:latin typeface="Comic Sans MS" panose="030F0702030302020204" pitchFamily="66" charset="0"/>
              </a:rPr>
              <a:t>Will the wedding actually take place?</a:t>
            </a:r>
            <a:endParaRPr lang="tr-TR" altLang="en-US" sz="1600"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4" name="Picture 8">
            <a:extLst>
              <a:ext uri="{FF2B5EF4-FFF2-40B4-BE49-F238E27FC236}">
                <a16:creationId xmlns:a16="http://schemas.microsoft.com/office/drawing/2014/main" id="{450B8CB9-141B-8496-9507-68CCC5F2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45745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8" name="Rectangle 2">
            <a:extLst>
              <a:ext uri="{FF2B5EF4-FFF2-40B4-BE49-F238E27FC236}">
                <a16:creationId xmlns:a16="http://schemas.microsoft.com/office/drawing/2014/main" id="{39379578-838A-5B90-8D34-0D4BDE8D2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>
                <a:latin typeface="Super Delicious BTN" pitchFamily="34" charset="0"/>
              </a:rPr>
              <a:t>Jane Eyre: </a:t>
            </a:r>
            <a:br>
              <a:rPr lang="en-US" altLang="en-US" sz="3800" b="1">
                <a:latin typeface="Super Delicious BTN" pitchFamily="34" charset="0"/>
              </a:rPr>
            </a:br>
            <a:r>
              <a:rPr lang="en-US" altLang="en-US" sz="3800" b="1">
                <a:latin typeface="Super Delicious BTN" pitchFamily="34" charset="0"/>
              </a:rPr>
              <a:t>A Ground Breaking Novel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5033939-FDD4-7281-0FED-9DF3C1965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648200" cy="3657600"/>
          </a:xfrm>
        </p:spPr>
        <p:txBody>
          <a:bodyPr/>
          <a:lstStyle/>
          <a:p>
            <a:pPr marL="990600" lvl="1" indent="-533400">
              <a:lnSpc>
                <a:spcPct val="65000"/>
              </a:lnSpc>
              <a:buClr>
                <a:schemeClr val="hlink"/>
              </a:buClr>
              <a:buFontTx/>
              <a:buChar char="•"/>
            </a:pPr>
            <a:r>
              <a:rPr lang="en-US" altLang="en-US" sz="2400"/>
              <a:t>The heroine is small, plain, &amp; poor</a:t>
            </a:r>
          </a:p>
          <a:p>
            <a:pPr marL="990600" lvl="1" indent="-533400">
              <a:lnSpc>
                <a:spcPct val="65000"/>
              </a:lnSpc>
              <a:buClr>
                <a:schemeClr val="hlink"/>
              </a:buClr>
              <a:buFontTx/>
              <a:buNone/>
            </a:pPr>
            <a:endParaRPr lang="en-US" altLang="en-US" sz="2400"/>
          </a:p>
          <a:p>
            <a:pPr marL="990600" lvl="1" indent="-533400">
              <a:lnSpc>
                <a:spcPct val="65000"/>
              </a:lnSpc>
              <a:buClr>
                <a:schemeClr val="hlink"/>
              </a:buClr>
              <a:buFontTx/>
              <a:buChar char="•"/>
            </a:pPr>
            <a:r>
              <a:rPr lang="en-US" altLang="en-US" sz="2400"/>
              <a:t>The heroine is the first female character to claim the right to feel strongly about her emotions and act on her convictions</a:t>
            </a:r>
          </a:p>
          <a:p>
            <a:pPr marL="990600" lvl="1" indent="-533400">
              <a:lnSpc>
                <a:spcPct val="65000"/>
              </a:lnSpc>
              <a:buClr>
                <a:schemeClr val="hlink"/>
              </a:buClr>
              <a:buFontTx/>
              <a:buNone/>
            </a:pPr>
            <a:endParaRPr lang="en-US" altLang="en-US" sz="2400"/>
          </a:p>
          <a:p>
            <a:pPr marL="990600" lvl="1" indent="-533400">
              <a:lnSpc>
                <a:spcPct val="65000"/>
              </a:lnSpc>
              <a:buClr>
                <a:schemeClr val="hlink"/>
              </a:buClr>
              <a:buFontTx/>
              <a:buChar char="•"/>
            </a:pPr>
            <a:r>
              <a:rPr lang="en-US" altLang="en-US" sz="2400"/>
              <a:t>This romantic ground had previously been reserved for males</a:t>
            </a:r>
          </a:p>
          <a:p>
            <a:pPr marL="990600" lvl="1" indent="-533400">
              <a:lnSpc>
                <a:spcPct val="65000"/>
              </a:lnSpc>
              <a:buClr>
                <a:schemeClr val="hlink"/>
              </a:buClr>
              <a:buFontTx/>
              <a:buNone/>
            </a:pPr>
            <a:endParaRPr lang="en-US" altLang="en-US" sz="2400"/>
          </a:p>
          <a:p>
            <a:pPr marL="990600" lvl="1" indent="-533400">
              <a:lnSpc>
                <a:spcPct val="65000"/>
              </a:lnSpc>
              <a:buClr>
                <a:schemeClr val="hlink"/>
              </a:buClr>
              <a:buFontTx/>
              <a:buChar char="•"/>
            </a:pPr>
            <a:r>
              <a:rPr lang="en-US" altLang="en-US" sz="2400"/>
              <a:t>Such a psychologically complex heroine had never been created before</a:t>
            </a:r>
          </a:p>
        </p:txBody>
      </p:sp>
      <p:pic>
        <p:nvPicPr>
          <p:cNvPr id="60421" name="Picture 5">
            <a:extLst>
              <a:ext uri="{FF2B5EF4-FFF2-40B4-BE49-F238E27FC236}">
                <a16:creationId xmlns:a16="http://schemas.microsoft.com/office/drawing/2014/main" id="{1559BEAF-96C1-B9A6-AEED-1758530D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83845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>
            <a:extLst>
              <a:ext uri="{FF2B5EF4-FFF2-40B4-BE49-F238E27FC236}">
                <a16:creationId xmlns:a16="http://schemas.microsoft.com/office/drawing/2014/main" id="{C05A582D-4051-81EA-2EF6-DAC67E7B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68"/>
          <a:stretch>
            <a:fillRect/>
          </a:stretch>
        </p:blipFill>
        <p:spPr bwMode="auto">
          <a:xfrm>
            <a:off x="5257800" y="3124200"/>
            <a:ext cx="1600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64498A13-07BB-ADE2-39EA-98AD3A2336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b="1">
                <a:latin typeface="Super Delicious BTN" pitchFamily="34" charset="0"/>
              </a:rPr>
              <a:t>Charlotte’s Religious Views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3B44F4B-CCC4-D23D-885A-A2210103C3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r>
              <a:rPr lang="en-US" altLang="en-US" sz="2600"/>
              <a:t>Father, Patrick Bronte, was an Anglican clergyman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  <a:p>
            <a:r>
              <a:rPr lang="en-US" altLang="en-US" sz="2600"/>
              <a:t>Due to her upbringing, she often wrote about </a:t>
            </a:r>
            <a:r>
              <a:rPr lang="en-US" altLang="en-US" sz="2600" b="1"/>
              <a:t>religious hypocrisy—</a:t>
            </a:r>
            <a:r>
              <a:rPr lang="en-US" altLang="en-US" sz="2600"/>
              <a:t>those who preach one doctrine but live by another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600"/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C682BE2A-EF7C-A2D9-7FF7-D881D9E75C75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032250" cy="4160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1986380-EDC7-D9BC-F9D6-10F47CFED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77813"/>
            <a:ext cx="6400800" cy="1139825"/>
          </a:xfrm>
        </p:spPr>
        <p:txBody>
          <a:bodyPr/>
          <a:lstStyle/>
          <a:p>
            <a:r>
              <a:rPr lang="en-US" altLang="en-US" b="1">
                <a:latin typeface="Super Delicious BTN" pitchFamily="34" charset="0"/>
              </a:rPr>
              <a:t>Byronic Hero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F3E716D-976B-BCDC-8BDF-6476ECF48F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524000"/>
            <a:ext cx="441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/>
              <a:t>This term is created by the famous poet George Gordon, Lord Byron.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/>
          </a:p>
          <a:p>
            <a:pPr>
              <a:lnSpc>
                <a:spcPct val="90000"/>
              </a:lnSpc>
            </a:pPr>
            <a:r>
              <a:rPr lang="en-US" altLang="en-US" sz="2700"/>
              <a:t>Characteristics are…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Proud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Gloomy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Mysterious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Passionate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*Mr. Rochester is an example of this type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80900" name="Picture 4">
            <a:extLst>
              <a:ext uri="{FF2B5EF4-FFF2-40B4-BE49-F238E27FC236}">
                <a16:creationId xmlns:a16="http://schemas.microsoft.com/office/drawing/2014/main" id="{98EF4E94-A42D-8501-0744-7F9FA9107CF2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1" t="9677" r="6992" b="16129"/>
          <a:stretch>
            <a:fillRect/>
          </a:stretch>
        </p:blipFill>
        <p:spPr>
          <a:xfrm>
            <a:off x="457200" y="685800"/>
            <a:ext cx="22098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6">
            <a:extLst>
              <a:ext uri="{FF2B5EF4-FFF2-40B4-BE49-F238E27FC236}">
                <a16:creationId xmlns:a16="http://schemas.microsoft.com/office/drawing/2014/main" id="{1524E1B0-C8EA-05D9-FDD2-C16829C5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1"/>
          <a:stretch>
            <a:fillRect/>
          </a:stretch>
        </p:blipFill>
        <p:spPr bwMode="auto">
          <a:xfrm>
            <a:off x="1981200" y="2514600"/>
            <a:ext cx="22717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F474F7FB-7B92-6AFB-E081-C98ACDCDD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Love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39611FE4-083B-99B1-6E40-FE8893298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Jane is constantly in a search for love.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She is searches for romantic love in Rochester, motherly love through Miss Temple and Mrs. Fairfax, and  friendship through the Rivers siblings, Helen Burns, and Rochester.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 Jane’s search for love might stem from the scorn she felt as a child</a:t>
            </a:r>
          </a:p>
        </p:txBody>
      </p:sp>
      <p:pic>
        <p:nvPicPr>
          <p:cNvPr id="175111" name="Picture 7" descr="Red Heart">
            <a:extLst>
              <a:ext uri="{FF2B5EF4-FFF2-40B4-BE49-F238E27FC236}">
                <a16:creationId xmlns:a16="http://schemas.microsoft.com/office/drawing/2014/main" id="{2B9AD92B-B966-E890-DBA5-D771B6B9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86677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112" name="Picture 8" descr="Red Heart">
            <a:extLst>
              <a:ext uri="{FF2B5EF4-FFF2-40B4-BE49-F238E27FC236}">
                <a16:creationId xmlns:a16="http://schemas.microsoft.com/office/drawing/2014/main" id="{3574FA33-637B-0856-D9AD-11EE5B1D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866775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3813B70D-129A-E25D-CFC2-C84F63F35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Social Class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9EA6A41C-C52D-DDD5-FE3F-C78FD3825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Jane often feels inadequate compared to many of the other main characters in the novel.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Jane feels that her love for Rochester is wrong because she isn’t from the same class.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Class segregates Jane from her cousins on both sides, although it is more obvious on the Reed side.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Blanche Ingram is the class opposite of Jane.</a:t>
            </a:r>
          </a:p>
        </p:txBody>
      </p:sp>
      <p:pic>
        <p:nvPicPr>
          <p:cNvPr id="177159" name="Picture 7">
            <a:extLst>
              <a:ext uri="{FF2B5EF4-FFF2-40B4-BE49-F238E27FC236}">
                <a16:creationId xmlns:a16="http://schemas.microsoft.com/office/drawing/2014/main" id="{85337A43-377C-E156-6694-95195B5A6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1600200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0" name="Picture 8">
            <a:extLst>
              <a:ext uri="{FF2B5EF4-FFF2-40B4-BE49-F238E27FC236}">
                <a16:creationId xmlns:a16="http://schemas.microsoft.com/office/drawing/2014/main" id="{50F5B1D6-9443-2376-3C8C-1117E1E79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1371600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4AB785D-D257-228D-4D53-967804290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Religion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A7032BD4-D34B-6B69-7B50-40B01D4A8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Religion plays a huge role in this novel.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Helen Burns taught Jane a view of faith and God that she could understand.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Mr. Brocklehurst’s Evangelical view had negative effects on Jane, as did St. John River’s Empirical view.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Even the once cruel Eliza Reed joins a French convent.</a:t>
            </a:r>
          </a:p>
          <a:p>
            <a:endParaRPr lang="en-US" altLang="en-US"/>
          </a:p>
        </p:txBody>
      </p:sp>
      <p:pic>
        <p:nvPicPr>
          <p:cNvPr id="179211" name="Picture 11">
            <a:extLst>
              <a:ext uri="{FF2B5EF4-FFF2-40B4-BE49-F238E27FC236}">
                <a16:creationId xmlns:a16="http://schemas.microsoft.com/office/drawing/2014/main" id="{4E7BDC70-6849-ECF6-C2E8-B1E6396C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72841">
            <a:off x="1219200" y="457200"/>
            <a:ext cx="18034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212" name="Picture 12">
            <a:extLst>
              <a:ext uri="{FF2B5EF4-FFF2-40B4-BE49-F238E27FC236}">
                <a16:creationId xmlns:a16="http://schemas.microsoft.com/office/drawing/2014/main" id="{AAEDE79D-537B-E4DD-B336-086E6C1B5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"/>
            <a:ext cx="1752600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EC546B68-2BB0-F4EE-2478-F5FC74F22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Mother Figures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879A2170-4BE8-B851-89EE-EAF956FD34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In her search for love, Jane also looks for the mother figure that she missed as a child.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Jane finds the characteristics she is looking for in: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Miss Temple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Mrs. Fairfax</a:t>
            </a:r>
          </a:p>
          <a:p>
            <a:pPr lvl="1">
              <a:buClr>
                <a:schemeClr val="tx1"/>
              </a:buClr>
              <a:buFontTx/>
              <a:buChar char="•"/>
            </a:pPr>
            <a:r>
              <a:rPr lang="en-US" altLang="en-US"/>
              <a:t>Rivers sisters</a:t>
            </a:r>
          </a:p>
        </p:txBody>
      </p:sp>
      <p:pic>
        <p:nvPicPr>
          <p:cNvPr id="183303" name="Picture 7">
            <a:extLst>
              <a:ext uri="{FF2B5EF4-FFF2-40B4-BE49-F238E27FC236}">
                <a16:creationId xmlns:a16="http://schemas.microsoft.com/office/drawing/2014/main" id="{C6BBCB6B-3B70-DB50-C9BD-41400C55A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23050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5565C6C7-DA85-EE68-EB85-B42D4E3BE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altLang="en-US">
                <a:solidFill>
                  <a:srgbClr val="FF0066"/>
                </a:solidFill>
                <a:latin typeface="Super Delicious BTN" pitchFamily="34" charset="0"/>
              </a:rPr>
              <a:t>Red Room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B748476-C5E6-B82D-FCC1-109642CA1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The room at Gateshead where Uncle Reed died, and where Jane was locked up to be punished.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This punishment haunted Jane for the rest of her life.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Memories of the night in the Red Room occur when Jane is at a crossroads in her life.</a:t>
            </a:r>
          </a:p>
        </p:txBody>
      </p:sp>
      <p:pic>
        <p:nvPicPr>
          <p:cNvPr id="187401" name="Picture 9">
            <a:extLst>
              <a:ext uri="{FF2B5EF4-FFF2-40B4-BE49-F238E27FC236}">
                <a16:creationId xmlns:a16="http://schemas.microsoft.com/office/drawing/2014/main" id="{BA2B09A0-A6BD-90C8-6CCB-371B8D759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228975" cy="262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403" name="Picture 11">
            <a:extLst>
              <a:ext uri="{FF2B5EF4-FFF2-40B4-BE49-F238E27FC236}">
                <a16:creationId xmlns:a16="http://schemas.microsoft.com/office/drawing/2014/main" id="{A41CBAA4-742F-83C7-33D0-4FDC80191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28612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>
            <a:extLst>
              <a:ext uri="{FF2B5EF4-FFF2-40B4-BE49-F238E27FC236}">
                <a16:creationId xmlns:a16="http://schemas.microsoft.com/office/drawing/2014/main" id="{C7D60CA0-D6F8-0155-8E1F-C43149A3A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7A137DA-8677-78C7-C941-27E96E5B6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Super Delicious BTN" pitchFamily="34" charset="0"/>
              </a:rPr>
              <a:t>The Bronte Sisters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1041293-A4C1-7A96-508E-489F13AF55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41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Charlotte had four sisters and one brother.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effectLst/>
              </a:rPr>
              <a:t>After their mother’s death, Brontë and her sisters were sent to the Clergy Daughters’ School.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food was bad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Discipline was harsh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Disease was rampant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Bronte’s two older sisters (Maria &amp; Elizabeth) died of tuberculosis.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E4AE7688-EFBE-735D-4BC9-B0F0EFFE4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777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64517" name="Picture 5" descr="Anne, Emily and Charlotte Bronte by Branwell Bronte, digitally restored by M. Armitage">
            <a:extLst>
              <a:ext uri="{FF2B5EF4-FFF2-40B4-BE49-F238E27FC236}">
                <a16:creationId xmlns:a16="http://schemas.microsoft.com/office/drawing/2014/main" id="{3E10C6A1-5966-C6ED-1D5F-C666429D2FAB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24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E8CFD326-3753-ECE6-DBAC-96D13DD4E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Super Delicious BTN" pitchFamily="34" charset="0"/>
              </a:rPr>
              <a:t>Tuberculosis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A031136-6673-9600-B23C-819E1EA61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105400" cy="4835525"/>
          </a:xfrm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effectLst/>
              </a:rPr>
              <a:t>Tuberculosis was a common killer during the Victorian era.</a:t>
            </a:r>
          </a:p>
          <a:p>
            <a:pPr>
              <a:buSzTx/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effectLst/>
              </a:rPr>
              <a:t>Tuberculosis often destroys its victims’ lungs, resulting in a bloody cough. </a:t>
            </a:r>
          </a:p>
          <a:p>
            <a:pPr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400">
                <a:solidFill>
                  <a:schemeClr val="hlink"/>
                </a:solidFill>
                <a:effectLst/>
              </a:rPr>
              <a:t>If untreated, sufferers may die of tuberculosis because their lungs are so badly damaged.</a:t>
            </a:r>
          </a:p>
          <a:p>
            <a:pPr>
              <a:buSzTx/>
              <a:buFontTx/>
              <a:buChar char="•"/>
            </a:pPr>
            <a:endParaRPr lang="en-US" altLang="en-US" sz="2400">
              <a:solidFill>
                <a:schemeClr val="hlink"/>
              </a:solidFill>
              <a:effectLst/>
            </a:endParaRPr>
          </a:p>
          <a:p>
            <a:pPr>
              <a:buSzTx/>
              <a:buFontTx/>
              <a:buChar char="•"/>
            </a:pPr>
            <a:endParaRPr lang="en-US" altLang="en-US" sz="2400">
              <a:solidFill>
                <a:schemeClr val="hlink"/>
              </a:solidFill>
              <a:effectLst/>
            </a:endParaRPr>
          </a:p>
          <a:p>
            <a:endParaRPr lang="en-US" altLang="en-US">
              <a:solidFill>
                <a:schemeClr val="hlink"/>
              </a:solidFill>
              <a:effectLst/>
            </a:endParaRPr>
          </a:p>
          <a:p>
            <a:endParaRPr lang="en-US" altLang="en-US">
              <a:effectLst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>
              <a:solidFill>
                <a:schemeClr val="hlink"/>
              </a:solidFill>
              <a:effectLst/>
            </a:endParaRPr>
          </a:p>
          <a:p>
            <a:endParaRPr lang="en-US" altLang="en-US"/>
          </a:p>
        </p:txBody>
      </p:sp>
      <p:pic>
        <p:nvPicPr>
          <p:cNvPr id="144388" name="Picture 4">
            <a:extLst>
              <a:ext uri="{FF2B5EF4-FFF2-40B4-BE49-F238E27FC236}">
                <a16:creationId xmlns:a16="http://schemas.microsoft.com/office/drawing/2014/main" id="{81FEBE8B-2310-9ADE-E7EE-91F9C0FE4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5" t="56810" b="11206"/>
          <a:stretch>
            <a:fillRect/>
          </a:stretch>
        </p:blipFill>
        <p:spPr bwMode="auto">
          <a:xfrm>
            <a:off x="1828800" y="4419600"/>
            <a:ext cx="5181600" cy="196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>
            <a:extLst>
              <a:ext uri="{FF2B5EF4-FFF2-40B4-BE49-F238E27FC236}">
                <a16:creationId xmlns:a16="http://schemas.microsoft.com/office/drawing/2014/main" id="{AD028065-740D-B1A8-0803-AA8ED6D3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7" b="28662"/>
          <a:stretch>
            <a:fillRect/>
          </a:stretch>
        </p:blipFill>
        <p:spPr bwMode="auto">
          <a:xfrm>
            <a:off x="5791200" y="1600200"/>
            <a:ext cx="2633663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0F8B8BC-7F3B-ED26-5E67-0AA628539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Super Delicious BTN" pitchFamily="34" charset="0"/>
              </a:rPr>
              <a:t>All in the Family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66970BDA-3A82-A7A9-B929-EB33A74E4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600200"/>
            <a:ext cx="6248400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The Clergy Daughter’s School at Cowan Bridge would became the model for Lowood, the fictitious girls’ school in </a:t>
            </a:r>
            <a:r>
              <a:rPr lang="en-US" altLang="en-US" sz="2000" i="1" u="sng"/>
              <a:t>Jane Eyre.</a:t>
            </a: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Charlote’s sisters Anne and Emily Bronte both became successful writers. 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 1846, Charlotte &amp; her sisters started publishing poems and began writing novels: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lvl="1">
              <a:lnSpc>
                <a:spcPct val="80000"/>
              </a:lnSpc>
            </a:pPr>
            <a:r>
              <a:rPr lang="en-US" altLang="en-US" sz="2000" u="sng"/>
              <a:t>The Professor</a:t>
            </a:r>
            <a:r>
              <a:rPr lang="en-US" altLang="en-US" sz="2000"/>
              <a:t> was Charlotte’s attempt to fictionalize her love for a college professor she had met at Brussels.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lvl="1">
              <a:lnSpc>
                <a:spcPct val="80000"/>
              </a:lnSpc>
            </a:pPr>
            <a:r>
              <a:rPr lang="en-US" altLang="en-US" sz="2000"/>
              <a:t>In 1847</a:t>
            </a:r>
            <a:r>
              <a:rPr lang="en-US" altLang="en-US" sz="2000" u="sng"/>
              <a:t> Wuthering Heights</a:t>
            </a:r>
            <a:r>
              <a:rPr lang="en-US" altLang="en-US" sz="2000"/>
              <a:t> was sister Emily’s first success.  Charlotte followed with </a:t>
            </a:r>
            <a:r>
              <a:rPr lang="en-US" altLang="en-US" sz="2000" u="sng"/>
              <a:t>Jane Eyre.</a:t>
            </a:r>
          </a:p>
          <a:p>
            <a:pPr lvl="1">
              <a:lnSpc>
                <a:spcPct val="80000"/>
              </a:lnSpc>
            </a:pPr>
            <a:endParaRPr lang="en-US" altLang="en-US" sz="2000" u="sng"/>
          </a:p>
          <a:p>
            <a:pPr lvl="1"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Charlotte’s brother, Branwell, was a gifted painter.</a:t>
            </a:r>
          </a:p>
        </p:txBody>
      </p:sp>
      <p:sp>
        <p:nvSpPr>
          <p:cNvPr id="66566" name="Text Box 6">
            <a:extLst>
              <a:ext uri="{FF2B5EF4-FFF2-40B4-BE49-F238E27FC236}">
                <a16:creationId xmlns:a16="http://schemas.microsoft.com/office/drawing/2014/main" id="{266D81F3-7BD8-261C-AEA1-FB3D85117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971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Emily Bronte</a:t>
            </a:r>
          </a:p>
        </p:txBody>
      </p:sp>
      <p:pic>
        <p:nvPicPr>
          <p:cNvPr id="66568" name="Picture 8">
            <a:extLst>
              <a:ext uri="{FF2B5EF4-FFF2-40B4-BE49-F238E27FC236}">
                <a16:creationId xmlns:a16="http://schemas.microsoft.com/office/drawing/2014/main" id="{79EA5BA7-3007-563F-8091-4AAED180F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2800"/>
            <a:ext cx="12223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9" name="Text Box 9">
            <a:extLst>
              <a:ext uri="{FF2B5EF4-FFF2-40B4-BE49-F238E27FC236}">
                <a16:creationId xmlns:a16="http://schemas.microsoft.com/office/drawing/2014/main" id="{E7B04640-87A3-3B8B-7C49-120F96F6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5720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Anne Bronte</a:t>
            </a:r>
          </a:p>
        </p:txBody>
      </p:sp>
      <p:pic>
        <p:nvPicPr>
          <p:cNvPr id="66571" name="Picture 11">
            <a:extLst>
              <a:ext uri="{FF2B5EF4-FFF2-40B4-BE49-F238E27FC236}">
                <a16:creationId xmlns:a16="http://schemas.microsoft.com/office/drawing/2014/main" id="{2E1E1485-D9F2-F494-A050-BA9461B9A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11144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73" name="Text Box 13">
            <a:extLst>
              <a:ext uri="{FF2B5EF4-FFF2-40B4-BE49-F238E27FC236}">
                <a16:creationId xmlns:a16="http://schemas.microsoft.com/office/drawing/2014/main" id="{DB850D0C-F383-A32E-2A93-E99D82127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Branwell Bronte</a:t>
            </a:r>
          </a:p>
        </p:txBody>
      </p:sp>
      <p:pic>
        <p:nvPicPr>
          <p:cNvPr id="66579" name="Picture 19">
            <a:extLst>
              <a:ext uri="{FF2B5EF4-FFF2-40B4-BE49-F238E27FC236}">
                <a16:creationId xmlns:a16="http://schemas.microsoft.com/office/drawing/2014/main" id="{90F459F3-09E3-4EA2-F848-4A74136A9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>
            <a:fillRect/>
          </a:stretch>
        </p:blipFill>
        <p:spPr bwMode="auto">
          <a:xfrm>
            <a:off x="457200" y="152400"/>
            <a:ext cx="107791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0" name="Text Box 20">
            <a:extLst>
              <a:ext uri="{FF2B5EF4-FFF2-40B4-BE49-F238E27FC236}">
                <a16:creationId xmlns:a16="http://schemas.microsoft.com/office/drawing/2014/main" id="{9135CFF0-71DD-F2BE-0BC9-4AC500E2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Charlotte Bronte</a:t>
            </a:r>
          </a:p>
        </p:txBody>
      </p:sp>
      <p:pic>
        <p:nvPicPr>
          <p:cNvPr id="66582" name="Picture 22">
            <a:extLst>
              <a:ext uri="{FF2B5EF4-FFF2-40B4-BE49-F238E27FC236}">
                <a16:creationId xmlns:a16="http://schemas.microsoft.com/office/drawing/2014/main" id="{04A03D2E-DF24-4B93-EA5A-6980B1088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6" r="15730" b="33333"/>
          <a:stretch>
            <a:fillRect/>
          </a:stretch>
        </p:blipFill>
        <p:spPr bwMode="auto">
          <a:xfrm>
            <a:off x="838200" y="1828800"/>
            <a:ext cx="10366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D3876E12-664F-474C-DBE1-E9F0F6730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Super Delicious BTN" pitchFamily="34" charset="0"/>
              </a:rPr>
              <a:t>All 3 Bronte Sisters…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9C9E216-F3D5-2BE3-7787-2EC6EA600F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r>
              <a:rPr lang="en-US" altLang="en-US" sz="3000"/>
              <a:t>Used a masculine pen name because women writers were not taken seriously at that time in Victorian England.</a:t>
            </a:r>
          </a:p>
          <a:p>
            <a:r>
              <a:rPr lang="en-US" altLang="en-US" sz="3000"/>
              <a:t>Charlotte used the name Currer Bell.</a:t>
            </a:r>
          </a:p>
        </p:txBody>
      </p:sp>
      <p:pic>
        <p:nvPicPr>
          <p:cNvPr id="70663" name="Picture 7">
            <a:extLst>
              <a:ext uri="{FF2B5EF4-FFF2-40B4-BE49-F238E27FC236}">
                <a16:creationId xmlns:a16="http://schemas.microsoft.com/office/drawing/2014/main" id="{A8C162A7-AB44-B580-2A7F-802289854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7"/>
          <a:stretch>
            <a:fillRect/>
          </a:stretch>
        </p:blipFill>
        <p:spPr bwMode="auto">
          <a:xfrm>
            <a:off x="2362200" y="3657600"/>
            <a:ext cx="4267200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08EFA5A2-0F35-09D7-8C5A-6D675F8E8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Super Delicious BTN" pitchFamily="34" charset="0"/>
              </a:rPr>
              <a:t>Marriage Bells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96C0AB01-0F41-CA6E-CA2F-EF48B57281F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447800"/>
            <a:ext cx="4114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700"/>
              <a:t>In 1854 Charlotte married her father's curate, Arthur Bell Nichols.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/>
          </a:p>
          <a:p>
            <a:pPr>
              <a:lnSpc>
                <a:spcPct val="90000"/>
              </a:lnSpc>
            </a:pPr>
            <a:r>
              <a:rPr lang="en-US" altLang="en-US" sz="2700"/>
              <a:t>The next year, she became pregnant, then ill.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7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700"/>
              <a:t>She died a month before her 39</a:t>
            </a:r>
            <a:r>
              <a:rPr lang="en-US" altLang="en-US" sz="2700" baseline="30000"/>
              <a:t>th</a:t>
            </a:r>
            <a:r>
              <a:rPr lang="en-US" altLang="en-US" sz="2700"/>
              <a:t> birthday.</a:t>
            </a:r>
          </a:p>
        </p:txBody>
      </p:sp>
      <p:pic>
        <p:nvPicPr>
          <p:cNvPr id="72711" name="Picture 7">
            <a:extLst>
              <a:ext uri="{FF2B5EF4-FFF2-40B4-BE49-F238E27FC236}">
                <a16:creationId xmlns:a16="http://schemas.microsoft.com/office/drawing/2014/main" id="{C3701104-560D-10EE-F0CB-F2F1B0052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29845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6" grpId="1"/>
      <p:bldP spid="727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9673E5E-70D7-2E20-4253-33BB0544B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Super Delicious BTN" pitchFamily="34" charset="0"/>
              </a:rPr>
              <a:t>THE NOVEL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8C551BB-640F-740F-39E2-A8CDBBE4014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562600"/>
            <a:ext cx="8153400" cy="568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i="1"/>
              <a:t>Jane Eyre </a:t>
            </a:r>
            <a:r>
              <a:rPr lang="en-US" altLang="en-US" sz="2800"/>
              <a:t>was published in London in 1847.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D4881148-CE16-55EF-A8F4-DCE815019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6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D181AB38-CC3E-42D3-3521-8C8DCB5FA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13" y="6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52234" name="Picture 10">
            <a:extLst>
              <a:ext uri="{FF2B5EF4-FFF2-40B4-BE49-F238E27FC236}">
                <a16:creationId xmlns:a16="http://schemas.microsoft.com/office/drawing/2014/main" id="{B2902824-FE7A-2ADE-3683-9838735F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32432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Arial Unicode MS" pitchFamily="34" charset="-128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337</TotalTime>
  <Words>1851</Words>
  <Application>Microsoft Office PowerPoint</Application>
  <PresentationFormat>On-screen Show (4:3)</PresentationFormat>
  <Paragraphs>255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Tahoma</vt:lpstr>
      <vt:lpstr>Times New Roman</vt:lpstr>
      <vt:lpstr>Wingdings</vt:lpstr>
      <vt:lpstr>Super Delicious BTN</vt:lpstr>
      <vt:lpstr>Unicorn</vt:lpstr>
      <vt:lpstr>Arial Unicode MS</vt:lpstr>
      <vt:lpstr>Belwe Lt BT</vt:lpstr>
      <vt:lpstr>BernhardFashion BT</vt:lpstr>
      <vt:lpstr>Verdana</vt:lpstr>
      <vt:lpstr>Comic Sans MS</vt:lpstr>
      <vt:lpstr>Curtain Call</vt:lpstr>
      <vt:lpstr>Jane Eyre</vt:lpstr>
      <vt:lpstr>Charlotte Bronte</vt:lpstr>
      <vt:lpstr>Charlotte’s Religious Views</vt:lpstr>
      <vt:lpstr>The Bronte Sisters</vt:lpstr>
      <vt:lpstr>Tuberculosis</vt:lpstr>
      <vt:lpstr>All in the Family</vt:lpstr>
      <vt:lpstr>All 3 Bronte Sisters…</vt:lpstr>
      <vt:lpstr>Marriage Bells</vt:lpstr>
      <vt:lpstr>THE NOVEL</vt:lpstr>
      <vt:lpstr>Key Facts</vt:lpstr>
      <vt:lpstr>Jane Eyre</vt:lpstr>
      <vt:lpstr>Edward Rochester</vt:lpstr>
      <vt:lpstr>Reed Family</vt:lpstr>
      <vt:lpstr>Rivers Family</vt:lpstr>
      <vt:lpstr>Bertha Mason </vt:lpstr>
      <vt:lpstr>Mrs. Fairfax</vt:lpstr>
      <vt:lpstr>Other Characters</vt:lpstr>
      <vt:lpstr>Other Characters (Cont.)</vt:lpstr>
      <vt:lpstr>Charlotte’s Gothic Influence</vt:lpstr>
      <vt:lpstr>Jane Eyre’s Romantic Heritage</vt:lpstr>
      <vt:lpstr>Introduction</vt:lpstr>
      <vt:lpstr>Jane Eyre: Introduction</vt:lpstr>
      <vt:lpstr>Jane Eyre: Introduction</vt:lpstr>
      <vt:lpstr>Typhus</vt:lpstr>
      <vt:lpstr>Life at Lowood</vt:lpstr>
      <vt:lpstr>Thornfield Hall</vt:lpstr>
      <vt:lpstr>Role of the Governess</vt:lpstr>
      <vt:lpstr>Mysteries . . .</vt:lpstr>
      <vt:lpstr>Jane Eyre:  A Ground Breaking Novel</vt:lpstr>
      <vt:lpstr>Byronic Hero</vt:lpstr>
      <vt:lpstr>Love</vt:lpstr>
      <vt:lpstr>Social Class</vt:lpstr>
      <vt:lpstr>Religion</vt:lpstr>
      <vt:lpstr>Mother Figures</vt:lpstr>
      <vt:lpstr>Red Room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Eyre</dc:title>
  <dc:creator>Lisa LeAnn Ward</dc:creator>
  <cp:lastModifiedBy>Nayan GRIFFITHS</cp:lastModifiedBy>
  <cp:revision>62</cp:revision>
  <dcterms:created xsi:type="dcterms:W3CDTF">2008-12-27T19:28:09Z</dcterms:created>
  <dcterms:modified xsi:type="dcterms:W3CDTF">2023-03-21T14:22:53Z</dcterms:modified>
</cp:coreProperties>
</file>